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1255" r:id="rId2"/>
    <p:sldId id="986" r:id="rId3"/>
    <p:sldId id="1257" r:id="rId4"/>
    <p:sldId id="1256" r:id="rId5"/>
    <p:sldId id="1274" r:id="rId6"/>
    <p:sldId id="983" r:id="rId7"/>
    <p:sldId id="1193" r:id="rId8"/>
    <p:sldId id="1194" r:id="rId9"/>
    <p:sldId id="1004" r:id="rId10"/>
    <p:sldId id="1005" r:id="rId11"/>
    <p:sldId id="1259" r:id="rId12"/>
    <p:sldId id="1260" r:id="rId13"/>
    <p:sldId id="1269" r:id="rId14"/>
    <p:sldId id="1270" r:id="rId15"/>
    <p:sldId id="1271" r:id="rId16"/>
    <p:sldId id="1272" r:id="rId17"/>
    <p:sldId id="1273" r:id="rId18"/>
    <p:sldId id="1261" r:id="rId19"/>
    <p:sldId id="1263" r:id="rId20"/>
    <p:sldId id="1262" r:id="rId21"/>
    <p:sldId id="1265" r:id="rId22"/>
    <p:sldId id="1266" r:id="rId23"/>
    <p:sldId id="1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3C6CDF"/>
    <a:srgbClr val="9CDFF9"/>
    <a:srgbClr val="B8C2C9"/>
    <a:srgbClr val="D6DCE0"/>
    <a:srgbClr val="0000A3"/>
    <a:srgbClr val="010086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3051" autoAdjust="0"/>
  </p:normalViewPr>
  <p:slideViewPr>
    <p:cSldViewPr snapToGrid="0" snapToObjects="1">
      <p:cViewPr varScale="1">
        <p:scale>
          <a:sx n="92" d="100"/>
          <a:sy n="92" d="100"/>
        </p:scale>
        <p:origin x="504" y="78"/>
      </p:cViewPr>
      <p:guideLst>
        <p:guide orient="horz" pos="96"/>
        <p:guide/>
      </p:guideLst>
    </p:cSldViewPr>
  </p:slideViewPr>
  <p:outlineViewPr>
    <p:cViewPr>
      <p:scale>
        <a:sx n="33" d="100"/>
        <a:sy n="33" d="100"/>
      </p:scale>
      <p:origin x="0" y="-55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μεταγωγή κυκλώματος (</a:t>
            </a:r>
            <a:r>
              <a:rPr lang="el-GR" b="1" dirty="0" err="1"/>
              <a:t>circuit</a:t>
            </a:r>
            <a:r>
              <a:rPr lang="el-GR" b="1" dirty="0"/>
              <a:t> </a:t>
            </a:r>
            <a:r>
              <a:rPr lang="el-GR" b="1" dirty="0" err="1"/>
              <a:t>switching</a:t>
            </a:r>
            <a:r>
              <a:rPr lang="el-GR" b="1" dirty="0"/>
              <a:t>)</a:t>
            </a:r>
            <a:r>
              <a:rPr lang="el-GR" dirty="0"/>
              <a:t> είναι μια </a:t>
            </a:r>
            <a:r>
              <a:rPr lang="el-GR" b="1" dirty="0"/>
              <a:t>μέθοδος επικοινωνίας</a:t>
            </a:r>
            <a:r>
              <a:rPr lang="el-GR" dirty="0"/>
              <a:t> που χρησιμοποιείται κυρίως στα </a:t>
            </a:r>
            <a:r>
              <a:rPr lang="el-GR" b="1" dirty="0"/>
              <a:t>τηλεφωνικά δίκτυα</a:t>
            </a:r>
            <a:r>
              <a:rPr lang="el-GR" dirty="0"/>
              <a:t>, </a:t>
            </a:r>
          </a:p>
          <a:p>
            <a:r>
              <a:rPr lang="el-GR" dirty="0"/>
              <a:t>όπου για να πραγματοποιηθεί μια σύνδεση μεταξύ δύο χρηστών, </a:t>
            </a:r>
            <a:r>
              <a:rPr lang="el-GR" b="1" dirty="0"/>
              <a:t>δεσμεύεται ένα αποκλειστικό “μονοπάτι” (κύκλωμα)</a:t>
            </a:r>
            <a:r>
              <a:rPr lang="el-GR" dirty="0"/>
              <a:t> στο δίκτυο για όλη τη διάρκεια της επικοινωνίας.</a:t>
            </a:r>
          </a:p>
          <a:p>
            <a:endParaRPr lang="el-GR" dirty="0"/>
          </a:p>
          <a:p>
            <a:r>
              <a:rPr lang="el-GR" dirty="0"/>
              <a:t>1. Το δίκτυο δημιουργεί ένα </a:t>
            </a:r>
            <a:r>
              <a:rPr lang="el-GR" b="1" dirty="0"/>
              <a:t>σταθερό κανάλι</a:t>
            </a:r>
            <a:r>
              <a:rPr lang="el-GR" dirty="0"/>
              <a:t> σύνδεσης ανάμεσα σε εσένα και τον συνομιλητή σου.</a:t>
            </a:r>
          </a:p>
          <a:p>
            <a:r>
              <a:rPr lang="el-GR" dirty="0"/>
              <a:t>2. Καθ’ όλη τη διάρκεια της κλήσης, </a:t>
            </a:r>
            <a:r>
              <a:rPr lang="el-GR" b="1" dirty="0"/>
              <a:t>το κύκλωμα παραμένει δεσμευμένο</a:t>
            </a:r>
            <a:r>
              <a:rPr lang="el-GR" dirty="0"/>
              <a:t> — κανείς άλλος δεν μπορεί να το χρησιμοποιήσει.</a:t>
            </a:r>
          </a:p>
          <a:p>
            <a:r>
              <a:rPr lang="el-GR" dirty="0"/>
              <a:t>3. Μόλις τελειώσει η κλήση, </a:t>
            </a:r>
            <a:r>
              <a:rPr lang="el-GR" b="1" dirty="0"/>
              <a:t>το κύκλωμα απελευθερώνεται</a:t>
            </a:r>
            <a:r>
              <a:rPr lang="el-GR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0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A4B88-8EF3-3595-098B-DA421E35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BA0CE-577B-937D-06B0-67D3F5E3E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5E594-7439-0EDF-AE6D-69E0B0C02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BA9B1-557B-181F-F2AC-84203BB61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9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A3ED-0015-F9C7-71A2-2BFC0742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DABD99-1FC9-12E1-2DA0-FD93C48EF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5C2C4-0E74-C056-2451-538B806FC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35D45-DEFD-590A-3D06-E208FF95D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6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278C6-1E40-5C2A-5EC5-34BF82B8D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FBB0A-DA8D-D7EE-FC08-B7CF854B6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D780B-8AEF-2AF4-8C56-84819B13B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8619-5C71-252D-8C37-8181D21C0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97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764E4-04B4-E7CD-4F3C-4FFCBB07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1E404-131C-4228-C90B-3E1C094BC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184FEB-C3CF-5B03-D363-27DF5520E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69A09-E91C-D073-4133-DA3C6AC7A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3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8ED8-0A42-2DA0-1C3C-BF4264E8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783DD-CE1F-C01B-E53E-612823FAB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D8AA1-13B2-E451-13A6-4B0E2AAD5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95019-B9EA-14B1-CFBD-A523A76A8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8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2BCCE-DB18-882C-525B-9E52D087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F5F58-7F1F-BA5B-0CE7-7F8541A80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D8C24-3AEC-F889-09F7-C57048B04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06D72-2781-053E-0D76-D2C757D3B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7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9F44-416A-4405-B4F2-4E420E297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22D01-3398-7F73-F5C6-C48004F3E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E0415-FA1C-CC11-0DE6-F4D31529C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B5358-5C39-4695-3C4C-50C7FC56D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741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A540-09A6-56FA-7B24-F94CD598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9BA4F-2DC9-611F-1675-778823F3D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11EF7-8DB5-340B-A8AA-436903D33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560C-3962-2AA0-DFB8-B524E3207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8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DA2D-769F-91AE-1B2E-74228B92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410F7-A6A3-1330-B240-0217038BB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19915-8234-4CEC-8656-66D983EB0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C478B-F120-0FC7-B5D1-6E95B465C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0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4124-FA1D-7AA2-5186-65F4C311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35075-2DF5-484C-E081-576DA3AC9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A819B-B8E0-B97B-AA76-3DB8DE12B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85E0-E370-9115-A04B-E2166818E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7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219F0-4BF4-E23B-08A4-7C4B5A96F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14D6E-7F59-2C8F-0561-1306A39A7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73A96-C711-62E0-48BA-0743F2D7B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pPr marL="228600" indent="-228600">
              <a:buAutoNum type="arabicPeriod"/>
            </a:pPr>
            <a:r>
              <a:rPr lang="el-GR" dirty="0"/>
              <a:t>Το αρχικό μήνυμα (π.χ. ένα email, ένα βίντεο ή μια ιστοσελίδα) </a:t>
            </a:r>
            <a:r>
              <a:rPr lang="el-GR" b="1" dirty="0"/>
              <a:t>χωρίζεται σε μικρότερα κομμάτια: πακέτα</a:t>
            </a:r>
            <a:r>
              <a:rPr lang="el-GR" dirty="0"/>
              <a:t>.</a:t>
            </a:r>
          </a:p>
          <a:p>
            <a:pPr marL="228600" indent="-228600">
              <a:buAutoNum type="arabicPeriod"/>
            </a:pPr>
            <a:r>
              <a:rPr lang="el-GR" dirty="0"/>
              <a:t>Κάθε πακέτο </a:t>
            </a:r>
            <a:r>
              <a:rPr lang="el-GR" b="1" dirty="0"/>
              <a:t>αποστέλλεται ανεξάρτητα</a:t>
            </a:r>
            <a:r>
              <a:rPr lang="el-GR" dirty="0"/>
              <a:t> μέσα από το δίκτυο προς τον προορισμό του</a:t>
            </a:r>
          </a:p>
          <a:p>
            <a:pPr marL="228600" indent="-228600">
              <a:buAutoNum type="arabicPeriod"/>
            </a:pPr>
            <a:r>
              <a:rPr lang="el-GR" dirty="0"/>
              <a:t>Όταν όλα τα πακέτα φτάσουν στον προορισμό, </a:t>
            </a:r>
            <a:r>
              <a:rPr lang="el-GR" b="1" dirty="0"/>
              <a:t>επανασυνδέονται</a:t>
            </a:r>
            <a:r>
              <a:rPr lang="el-GR" dirty="0"/>
              <a:t> για να σχηματίσουν το αρχικό μήνυμα</a:t>
            </a:r>
          </a:p>
          <a:p>
            <a:r>
              <a:rPr lang="el-GR" dirty="0"/>
              <a:t>4.   Το </a:t>
            </a:r>
            <a:r>
              <a:rPr lang="el-GR" b="1" dirty="0"/>
              <a:t>Internet</a:t>
            </a:r>
            <a:r>
              <a:rPr lang="el-GR" dirty="0"/>
              <a:t> βασίζεται εξ ολοκλήρου στη μεταγωγή πακέτου.</a:t>
            </a:r>
            <a:endParaRPr lang="en-US" dirty="0"/>
          </a:p>
          <a:p>
            <a:endParaRPr lang="el-GR" b="1" dirty="0"/>
          </a:p>
          <a:p>
            <a:r>
              <a:rPr lang="el-GR" dirty="0"/>
              <a:t>Η </a:t>
            </a:r>
            <a:r>
              <a:rPr lang="el-GR" b="1" dirty="0"/>
              <a:t>μεταγωγή πακέτου (</a:t>
            </a:r>
            <a:r>
              <a:rPr lang="el-GR" b="1" dirty="0" err="1"/>
              <a:t>packet</a:t>
            </a:r>
            <a:r>
              <a:rPr lang="el-GR" b="1" dirty="0"/>
              <a:t> </a:t>
            </a:r>
            <a:r>
              <a:rPr lang="el-GR" b="1" dirty="0" err="1"/>
              <a:t>switching</a:t>
            </a:r>
            <a:r>
              <a:rPr lang="el-GR" b="1" dirty="0"/>
              <a:t>)</a:t>
            </a:r>
            <a:r>
              <a:rPr lang="el-GR" dirty="0"/>
              <a:t> είναι ένας τρόπος μετάδοσης δεδομένων σε δίκτυα (όπως το </a:t>
            </a:r>
            <a:r>
              <a:rPr lang="el-GR" b="1" dirty="0"/>
              <a:t>Internet</a:t>
            </a:r>
            <a:r>
              <a:rPr lang="el-GR" dirty="0"/>
              <a:t>),</a:t>
            </a:r>
          </a:p>
          <a:p>
            <a:r>
              <a:rPr lang="el-GR" dirty="0"/>
              <a:t>όπου οι πληροφορίες </a:t>
            </a:r>
            <a:r>
              <a:rPr lang="el-GR" b="1" dirty="0"/>
              <a:t>χωρίζονται σε μικρά πακέτα</a:t>
            </a:r>
            <a:r>
              <a:rPr lang="el-GR" dirty="0"/>
              <a:t>, και κάθε πακέτο </a:t>
            </a:r>
            <a:r>
              <a:rPr lang="el-GR" b="1" dirty="0"/>
              <a:t>αποστέλλεται ανεξάρτητα</a:t>
            </a:r>
            <a:r>
              <a:rPr lang="el-GR" dirty="0"/>
              <a:t> μέσα από το δίκτυο προς τον προορισμό του. </a:t>
            </a:r>
          </a:p>
          <a:p>
            <a:r>
              <a:rPr lang="el-GR" dirty="0"/>
              <a:t>Όταν όλα τα πακέτα φτάσουν στον προορισμό, </a:t>
            </a:r>
            <a:r>
              <a:rPr lang="el-GR" b="1" dirty="0"/>
              <a:t>επανασυνδέονται</a:t>
            </a:r>
            <a:r>
              <a:rPr lang="el-GR" dirty="0"/>
              <a:t> για να σχηματίσουν το αρχικό μήνυμα.</a:t>
            </a:r>
          </a:p>
          <a:p>
            <a:endParaRPr lang="el-GR" dirty="0"/>
          </a:p>
          <a:p>
            <a:endParaRPr lang="el-GR" b="1" dirty="0"/>
          </a:p>
          <a:p>
            <a:r>
              <a:rPr lang="en-US" b="1" dirty="0"/>
              <a:t>Bandwidth</a:t>
            </a:r>
            <a:r>
              <a:rPr lang="en-US" dirty="0"/>
              <a:t> is the maximum rate at which data can be transmitted over a network connection or communication channel, usually measured in </a:t>
            </a:r>
            <a:r>
              <a:rPr lang="en-US" b="1" dirty="0"/>
              <a:t>bits per second (bps)</a:t>
            </a:r>
            <a:r>
              <a:rPr lang="en-US" dirty="0"/>
              <a:t>.</a:t>
            </a:r>
          </a:p>
          <a:p>
            <a:r>
              <a:rPr lang="en-US" dirty="0"/>
              <a:t>👉 In simple terms, it’s like the </a:t>
            </a:r>
            <a:r>
              <a:rPr lang="en-US" b="1" dirty="0"/>
              <a:t>width of a pipe</a:t>
            </a:r>
            <a:r>
              <a:rPr lang="en-US" dirty="0"/>
              <a:t> — the wider the pipe (higher bandwidth), the more data can flow through at once.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4E0BD-EB0E-1037-C5B8-62D392CD4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6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1382-BC0E-CC9E-2F49-8CE74E44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E29E6-A109-E971-65DC-CF27E75F6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5C541-18D4-F352-1466-D612F30D9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32E0-DE79-0540-91CC-60EC0A57A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14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0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4F5B-F728-1EDD-4C5D-CA3C3185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0664A-F7EE-03CA-7A2C-D787C125D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F404E-4FE5-7ECF-6C8C-1A0B1BD34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37F0F-4573-61F0-01D0-0DC6D087C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8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5325-0606-7DDC-105E-6DE55B31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33BD5-9A9B-0A73-099D-5A7807FCB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08556-81EB-86BF-46F6-DF836FBF1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Τι είναι:</a:t>
            </a:r>
            <a:r>
              <a:rPr lang="el-GR" dirty="0"/>
              <a:t> </a:t>
            </a:r>
            <a:r>
              <a:rPr lang="el-GR" b="1" dirty="0"/>
              <a:t>ο ρυθμός με τον οποίο τα bits μπορούν να “μπουν” στο </a:t>
            </a:r>
            <a:r>
              <a:rPr lang="el-GR" b="1" dirty="0" err="1"/>
              <a:t>link</a:t>
            </a:r>
            <a:r>
              <a:rPr lang="el-GR" dirty="0"/>
              <a:t> — όχι πόσο γρήγορα ταξιδεύουν μέσα στο καλώδιο</a:t>
            </a:r>
          </a:p>
          <a:p>
            <a:r>
              <a:rPr lang="el-GR" b="1" dirty="0"/>
              <a:t>Παράδειγμα:</a:t>
            </a:r>
            <a:r>
              <a:rPr lang="el-GR" dirty="0"/>
              <a:t> Ένα </a:t>
            </a:r>
            <a:r>
              <a:rPr lang="el-GR" dirty="0" err="1"/>
              <a:t>link</a:t>
            </a:r>
            <a:r>
              <a:rPr lang="el-GR" dirty="0"/>
              <a:t> με </a:t>
            </a:r>
            <a:r>
              <a:rPr lang="el-GR" b="1" dirty="0"/>
              <a:t>20 </a:t>
            </a:r>
            <a:r>
              <a:rPr lang="el-GR" b="1" dirty="0" err="1"/>
              <a:t>bps</a:t>
            </a:r>
            <a:r>
              <a:rPr lang="el-GR" dirty="0"/>
              <a:t> σημαίνει ότι </a:t>
            </a:r>
            <a:r>
              <a:rPr lang="el-GR" b="1" dirty="0"/>
              <a:t>το πολύ 20 bits μπορούν να σταλούν κάθε δευτερόλεπτο</a:t>
            </a:r>
            <a:r>
              <a:rPr lang="el-GR" dirty="0"/>
              <a:t>.</a:t>
            </a:r>
          </a:p>
          <a:p>
            <a:r>
              <a:rPr lang="el-GR" b="1" dirty="0"/>
              <a:t>Οπτική ιδέα:</a:t>
            </a:r>
            <a:r>
              <a:rPr lang="el-GR" dirty="0"/>
              <a:t> Τα bits “μπαίνουν” στο </a:t>
            </a:r>
            <a:r>
              <a:rPr lang="el-GR" dirty="0" err="1"/>
              <a:t>link</a:t>
            </a:r>
            <a:r>
              <a:rPr lang="el-GR" dirty="0"/>
              <a:t> σαν σταγόνες σε έναν σωλήνα με ρυθμό 20 bits/</a:t>
            </a:r>
            <a:r>
              <a:rPr lang="el-GR" dirty="0" err="1"/>
              <a:t>sec</a:t>
            </a:r>
            <a:r>
              <a:rPr lang="el-GR" dirty="0"/>
              <a:t>.</a:t>
            </a:r>
          </a:p>
          <a:p>
            <a:endParaRPr lang="en-US" dirty="0"/>
          </a:p>
          <a:p>
            <a:r>
              <a:rPr lang="el-GR" dirty="0"/>
              <a:t>Το </a:t>
            </a:r>
            <a:r>
              <a:rPr lang="el-GR" b="1" dirty="0" err="1"/>
              <a:t>bandwidth</a:t>
            </a:r>
            <a:r>
              <a:rPr lang="el-GR" dirty="0"/>
              <a:t> είναι το “πόσο μεγάλο είναι </a:t>
            </a:r>
            <a:r>
              <a:rPr lang="en-US" dirty="0"/>
              <a:t>o</a:t>
            </a:r>
            <a:r>
              <a:rPr lang="el-GR" dirty="0"/>
              <a:t> σωλήνας”.</a:t>
            </a:r>
          </a:p>
          <a:p>
            <a:r>
              <a:rPr lang="el-GR" dirty="0"/>
              <a:t>Το </a:t>
            </a:r>
            <a:r>
              <a:rPr lang="el-GR" b="1" dirty="0" err="1"/>
              <a:t>packet</a:t>
            </a:r>
            <a:r>
              <a:rPr lang="el-GR" b="1" dirty="0"/>
              <a:t> </a:t>
            </a:r>
            <a:r>
              <a:rPr lang="el-GR" b="1" dirty="0" err="1"/>
              <a:t>transmission</a:t>
            </a:r>
            <a:r>
              <a:rPr lang="el-GR" b="1" dirty="0"/>
              <a:t> </a:t>
            </a:r>
            <a:r>
              <a:rPr lang="el-GR" b="1" dirty="0" err="1"/>
              <a:t>delay</a:t>
            </a:r>
            <a:r>
              <a:rPr lang="el-GR" dirty="0"/>
              <a:t> είναι ο “χρόνος που χρειάζεται για να περάσει το πακέτο μέσα από αυτόν τον σωλήνα”.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95009-F0B0-8703-D3A4-E5B8A1785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87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7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3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9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20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1B5788-F54C-11E3-7A1F-6A454E77E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Tutorial 2</a:t>
            </a:r>
            <a:br>
              <a:rPr lang="en-US" altLang="ja-JP" dirty="0"/>
            </a:br>
            <a:r>
              <a:rPr lang="en-US" altLang="ja-JP" sz="3200" dirty="0"/>
              <a:t>CS335A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D13B472-60C0-71A7-2349-FE2A7FA73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Packet Switching vs Circuit Switching</a:t>
            </a:r>
            <a:br>
              <a:rPr lang="en-US" sz="3200" dirty="0"/>
            </a:br>
            <a:r>
              <a:rPr lang="en-US" sz="3200" dirty="0"/>
              <a:t>Delays, Throughput, Loss</a:t>
            </a:r>
          </a:p>
        </p:txBody>
      </p:sp>
    </p:spTree>
    <p:extLst>
      <p:ext uri="{BB962C8B-B14F-4D97-AF65-F5344CB8AC3E}">
        <p14:creationId xmlns:p14="http://schemas.microsoft.com/office/powerpoint/2010/main" val="277656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72523-4228-9C47-B195-4AAF96A160BD}"/>
              </a:ext>
            </a:extLst>
          </p:cNvPr>
          <p:cNvGrpSpPr/>
          <p:nvPr/>
        </p:nvGrpSpPr>
        <p:grpSpPr>
          <a:xfrm>
            <a:off x="3364430" y="1767623"/>
            <a:ext cx="1511352" cy="863670"/>
            <a:chOff x="7493876" y="2774731"/>
            <a:chExt cx="1481958" cy="894622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FB9E0EF-9063-B545-BC2B-062A0488CC7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0BF60BF-9AF2-D948-8319-1FF102BC7D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32B55C6-F759-234F-8CF0-5FB387F35B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153D6F-A3DF-7246-9629-9228753ADE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1C55D52C-AF37-4949-9428-203518D525C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8904F43-F0C7-374E-ADE8-8A024A6627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4597C3-FAA4-A147-A86C-C510882704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Packet delay: four sources</a:t>
            </a:r>
            <a:endParaRPr lang="en-US" sz="4400" dirty="0"/>
          </a:p>
        </p:txBody>
      </p:sp>
      <p:sp>
        <p:nvSpPr>
          <p:cNvPr id="77" name="Line 24">
            <a:extLst>
              <a:ext uri="{FF2B5EF4-FFF2-40B4-BE49-F238E27FC236}">
                <a16:creationId xmlns:a16="http://schemas.microsoft.com/office/drawing/2014/main" id="{79DB8C95-768E-854F-9CEA-5533DCECB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011" y="1783635"/>
            <a:ext cx="741403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9803C6B5-AE4A-F54B-86CB-D404B2A7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78" y="2002710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2BFFBBBA-8F3E-7640-8D9F-E3A7047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773" y="2074148"/>
            <a:ext cx="147645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212ACD5F-D6C3-824B-9E9F-FCD29265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07" y="2074148"/>
            <a:ext cx="147645" cy="200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988CA620-4CC5-3D4B-81DA-0F82F93E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061" y="1833751"/>
            <a:ext cx="366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5F99C41D-D784-474B-94F5-AC461617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01" y="20122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4FBD0AA4-42C3-2B49-BDB1-0979DED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720" y="1587878"/>
            <a:ext cx="1700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propagation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Line 40">
            <a:extLst>
              <a:ext uri="{FF2B5EF4-FFF2-40B4-BE49-F238E27FC236}">
                <a16:creationId xmlns:a16="http://schemas.microsoft.com/office/drawing/2014/main" id="{7B62D1A5-A310-5848-8995-E8F4780C47C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73803" y="1831109"/>
            <a:ext cx="3191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 Box 43">
            <a:extLst>
              <a:ext uri="{FF2B5EF4-FFF2-40B4-BE49-F238E27FC236}">
                <a16:creationId xmlns:a16="http://schemas.microsoft.com/office/drawing/2014/main" id="{867387BA-39EC-9E4E-8BB0-480BC442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098" y="2729785"/>
            <a:ext cx="151182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nodal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processing</a:t>
            </a:r>
          </a:p>
        </p:txBody>
      </p:sp>
      <p:sp>
        <p:nvSpPr>
          <p:cNvPr id="88" name="Line 44">
            <a:extLst>
              <a:ext uri="{FF2B5EF4-FFF2-40B4-BE49-F238E27FC236}">
                <a16:creationId xmlns:a16="http://schemas.microsoft.com/office/drawing/2014/main" id="{CDB7B374-4A7A-E246-8D88-69216785D71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63541" y="2729991"/>
            <a:ext cx="833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Line 45">
            <a:extLst>
              <a:ext uri="{FF2B5EF4-FFF2-40B4-BE49-F238E27FC236}">
                <a16:creationId xmlns:a16="http://schemas.microsoft.com/office/drawing/2014/main" id="{EDEDB796-E60B-E245-AAE8-8E7D4AD0954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959" y="2536110"/>
            <a:ext cx="385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 Box 46">
            <a:extLst>
              <a:ext uri="{FF2B5EF4-FFF2-40B4-BE49-F238E27FC236}">
                <a16:creationId xmlns:a16="http://schemas.microsoft.com/office/drawing/2014/main" id="{EED5545D-BA61-2046-A423-41F4F0BC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969" y="2957464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queueing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ACC9FCD3-B95B-4D4B-87FC-A93C4585FCF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892" y="2536110"/>
            <a:ext cx="595346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2521317A-C1CF-B84E-8D60-CC1E8C06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585728"/>
            <a:ext cx="6175328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nodal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queue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prop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" name="Line 25">
            <a:extLst>
              <a:ext uri="{FF2B5EF4-FFF2-40B4-BE49-F238E27FC236}">
                <a16:creationId xmlns:a16="http://schemas.microsoft.com/office/drawing/2014/main" id="{F5D3A1C5-3798-AA4A-9717-BC9CD281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131" y="2323384"/>
            <a:ext cx="735346" cy="5499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499B4666-F248-7346-9FEA-7936F1E5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202" y="19741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468D7A2B-9164-6E4A-96CE-D29F3704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88" y="1910635"/>
            <a:ext cx="211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3AB8F241-2337-4244-89DF-4C80D59B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15" y="146772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</a:t>
            </a: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68CF5C6F-336B-3C4A-90BF-D34A0287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58" y="2420223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</a:t>
            </a:r>
          </a:p>
        </p:txBody>
      </p:sp>
      <p:grpSp>
        <p:nvGrpSpPr>
          <p:cNvPr id="98" name="Group 66">
            <a:extLst>
              <a:ext uri="{FF2B5EF4-FFF2-40B4-BE49-F238E27FC236}">
                <a16:creationId xmlns:a16="http://schemas.microsoft.com/office/drawing/2014/main" id="{7A33E76B-0B7D-BD4C-95A3-F5F9B6632736}"/>
              </a:ext>
            </a:extLst>
          </p:cNvPr>
          <p:cNvGrpSpPr>
            <a:grpSpLocks/>
          </p:cNvGrpSpPr>
          <p:nvPr/>
        </p:nvGrpSpPr>
        <p:grpSpPr bwMode="auto">
          <a:xfrm>
            <a:off x="1923392" y="1467723"/>
            <a:ext cx="779505" cy="679450"/>
            <a:chOff x="-44" y="1473"/>
            <a:chExt cx="981" cy="1105"/>
          </a:xfrm>
        </p:grpSpPr>
        <p:pic>
          <p:nvPicPr>
            <p:cNvPr id="116" name="Picture 67" descr="desktop_computer_stylized_medium">
              <a:extLst>
                <a:ext uri="{FF2B5EF4-FFF2-40B4-BE49-F238E27FC236}">
                  <a16:creationId xmlns:a16="http://schemas.microsoft.com/office/drawing/2014/main" id="{388E3E99-7752-0140-B682-2CFDCCFD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233087D-1E28-874B-99E3-90A56E5DA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roup 69">
            <a:extLst>
              <a:ext uri="{FF2B5EF4-FFF2-40B4-BE49-F238E27FC236}">
                <a16:creationId xmlns:a16="http://schemas.microsoft.com/office/drawing/2014/main" id="{53B22ADC-2C36-5141-AAAC-31B53FC8C1F4}"/>
              </a:ext>
            </a:extLst>
          </p:cNvPr>
          <p:cNvGrpSpPr>
            <a:grpSpLocks/>
          </p:cNvGrpSpPr>
          <p:nvPr/>
        </p:nvGrpSpPr>
        <p:grpSpPr bwMode="auto">
          <a:xfrm>
            <a:off x="1914200" y="2474691"/>
            <a:ext cx="779506" cy="679450"/>
            <a:chOff x="-44" y="1473"/>
            <a:chExt cx="981" cy="1105"/>
          </a:xfrm>
        </p:grpSpPr>
        <p:pic>
          <p:nvPicPr>
            <p:cNvPr id="114" name="Picture 70" descr="desktop_computer_stylized_medium">
              <a:extLst>
                <a:ext uri="{FF2B5EF4-FFF2-40B4-BE49-F238E27FC236}">
                  <a16:creationId xmlns:a16="http://schemas.microsoft.com/office/drawing/2014/main" id="{DA4C023E-F595-544A-9929-08480475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BD3780DD-1306-2540-89B8-0A42DEECFC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Text Box 41">
            <a:extLst>
              <a:ext uri="{FF2B5EF4-FFF2-40B4-BE49-F238E27FC236}">
                <a16:creationId xmlns:a16="http://schemas.microsoft.com/office/drawing/2014/main" id="{488CD73E-ECC7-E842-9578-1478C5F1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86" y="1145961"/>
            <a:ext cx="1768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transmission</a:t>
            </a:r>
          </a:p>
        </p:txBody>
      </p:sp>
      <p:sp>
        <p:nvSpPr>
          <p:cNvPr id="101" name="Line 42">
            <a:extLst>
              <a:ext uri="{FF2B5EF4-FFF2-40B4-BE49-F238E27FC236}">
                <a16:creationId xmlns:a16="http://schemas.microsoft.com/office/drawing/2014/main" id="{B22F26F3-A41E-8848-BDA7-FE528ACF22F9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725" y="1443910"/>
            <a:ext cx="52866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9C43DB7F-CC6C-3D47-AEBE-0F3B6F74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441" y="2630267"/>
            <a:ext cx="139773" cy="185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33">
            <a:extLst>
              <a:ext uri="{FF2B5EF4-FFF2-40B4-BE49-F238E27FC236}">
                <a16:creationId xmlns:a16="http://schemas.microsoft.com/office/drawing/2014/main" id="{1420A34E-BA5D-D248-8FAC-DCC28151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771" y="2599885"/>
            <a:ext cx="219680" cy="1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58503-FA9B-1542-A0D6-E85B92D1E5BA}"/>
              </a:ext>
            </a:extLst>
          </p:cNvPr>
          <p:cNvCxnSpPr/>
          <p:nvPr/>
        </p:nvCxnSpPr>
        <p:spPr>
          <a:xfrm>
            <a:off x="4880582" y="2238559"/>
            <a:ext cx="3388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9D3C3B-F6BB-8747-AE74-C4B438FB99F4}"/>
              </a:ext>
            </a:extLst>
          </p:cNvPr>
          <p:cNvGrpSpPr/>
          <p:nvPr/>
        </p:nvGrpSpPr>
        <p:grpSpPr>
          <a:xfrm>
            <a:off x="7991017" y="1778258"/>
            <a:ext cx="1511352" cy="863670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D7E8999-C7DA-4C41-AF40-118E015147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FE0DA3-6E20-DC4B-8111-DD2816780A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7FD192-76B7-BB4E-8D74-8B6F33DBA7D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0CC598-6AE0-744A-9CEF-611CD26990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B09B4D-82A4-6D4A-B104-F100560C44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CB1C4B0-5780-D24E-8D85-35BA5CE425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78B6DE2-15CA-DC49-A0BD-10E78562E1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A295C9C7-DA39-ED42-847F-83EE93D04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746" y="4297060"/>
            <a:ext cx="4380277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trans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transmission delay: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packet length (bits) 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link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transmission rate (bps)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trans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= L/R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4367B5FB-6961-314F-9C99-C943E30E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008" y="4304008"/>
            <a:ext cx="514774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prop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propagation delay: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length of physical link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propagation speed (~2x10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m/sec)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prop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=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/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DB7FA8-F9A7-FB4D-B8FF-0FBB7086AF05}"/>
              </a:ext>
            </a:extLst>
          </p:cNvPr>
          <p:cNvGrpSpPr/>
          <p:nvPr/>
        </p:nvGrpSpPr>
        <p:grpSpPr>
          <a:xfrm>
            <a:off x="1211117" y="5494308"/>
            <a:ext cx="7076415" cy="1127327"/>
            <a:chOff x="1211117" y="5568048"/>
            <a:chExt cx="7076415" cy="1127327"/>
          </a:xfrm>
        </p:grpSpPr>
        <p:sp>
          <p:nvSpPr>
            <p:cNvPr id="55" name="Text Box 62">
              <a:extLst>
                <a:ext uri="{FF2B5EF4-FFF2-40B4-BE49-F238E27FC236}">
                  <a16:creationId xmlns:a16="http://schemas.microsoft.com/office/drawing/2014/main" id="{D2984E3F-88C6-FF46-A32F-B96D5A684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662" y="5864378"/>
              <a:ext cx="21052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and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very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different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F10034-6D54-554A-832D-40D2FC72B086}"/>
                </a:ext>
              </a:extLst>
            </p:cNvPr>
            <p:cNvSpPr/>
            <p:nvPr/>
          </p:nvSpPr>
          <p:spPr>
            <a:xfrm>
              <a:off x="1211117" y="5568048"/>
              <a:ext cx="1869375" cy="5006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0899A13-D659-FD40-BB86-F6944FFF8700}"/>
                </a:ext>
              </a:extLst>
            </p:cNvPr>
            <p:cNvSpPr/>
            <p:nvPr/>
          </p:nvSpPr>
          <p:spPr>
            <a:xfrm>
              <a:off x="6418157" y="5570209"/>
              <a:ext cx="1869375" cy="5006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BA02AB-689E-8049-956E-12333C1B2FBE}"/>
                </a:ext>
              </a:extLst>
            </p:cNvPr>
            <p:cNvCxnSpPr>
              <a:stCxn id="63" idx="2"/>
            </p:cNvCxnSpPr>
            <p:nvPr/>
          </p:nvCxnSpPr>
          <p:spPr>
            <a:xfrm flipH="1">
              <a:off x="5392908" y="5820526"/>
              <a:ext cx="1025249" cy="248156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590E35C-F605-954E-9F43-19D0575FECCD}"/>
                </a:ext>
              </a:extLst>
            </p:cNvPr>
            <p:cNvCxnSpPr>
              <a:cxnSpLocks/>
            </p:cNvCxnSpPr>
            <p:nvPr/>
          </p:nvCxnSpPr>
          <p:spPr>
            <a:xfrm>
              <a:off x="3097924" y="5820526"/>
              <a:ext cx="940801" cy="248156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0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1491-EAF2-5109-91B5-BC785609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vs Propagation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6A86-9423-6B82-7571-A6F1370AA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38475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Calibri" panose="020F0502020204030204"/>
                <a:ea typeface="ＭＳ Ｐゴシック" charset="0"/>
              </a:rPr>
              <a:t>Transmission Delay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time to push all bits of a packet 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into the link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(from router)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depends on 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packet size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link bandwidth</a:t>
            </a:r>
          </a:p>
          <a:p>
            <a:pPr lvl="1"/>
            <a:r>
              <a:rPr lang="en-US" sz="2400" i="1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400" i="1" baseline="-25000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trans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= L/R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E1667-4908-7AC2-18EA-DBD7BEA2E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38475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Propagation Delay</a:t>
            </a:r>
          </a:p>
          <a:p>
            <a:pPr lvl="1"/>
            <a:r>
              <a:rPr lang="en-US" dirty="0"/>
              <a:t>time for the signal to </a:t>
            </a:r>
            <a:r>
              <a:rPr lang="en-US" b="1" dirty="0"/>
              <a:t>travel across the medium </a:t>
            </a:r>
            <a:r>
              <a:rPr lang="en-US" dirty="0"/>
              <a:t>(cable, air etc.)</a:t>
            </a:r>
          </a:p>
          <a:p>
            <a:pPr lvl="1"/>
            <a:r>
              <a:rPr lang="en-US" dirty="0"/>
              <a:t>depends on </a:t>
            </a:r>
            <a:r>
              <a:rPr lang="en-US" b="1" dirty="0"/>
              <a:t>distance</a:t>
            </a:r>
            <a:r>
              <a:rPr lang="en-US" dirty="0"/>
              <a:t> and </a:t>
            </a:r>
            <a:r>
              <a:rPr lang="en-US" b="1" dirty="0"/>
              <a:t>signal speed</a:t>
            </a:r>
            <a:endParaRPr lang="en-US" dirty="0"/>
          </a:p>
          <a:p>
            <a:pPr lvl="1"/>
            <a:r>
              <a:rPr lang="en-US" i="1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 dirty="0" err="1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prop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B3490-7818-DB28-384B-C360AF4684A2}"/>
              </a:ext>
            </a:extLst>
          </p:cNvPr>
          <p:cNvSpPr txBox="1">
            <a:spLocks/>
          </p:cNvSpPr>
          <p:nvPr/>
        </p:nvSpPr>
        <p:spPr>
          <a:xfrm>
            <a:off x="2616200" y="4864100"/>
            <a:ext cx="7391400" cy="1461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  <a:ea typeface="ＭＳ Ｐゴシック" charset="0"/>
              </a:rPr>
              <a:t>Key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transmission = </a:t>
            </a:r>
            <a:r>
              <a:rPr lang="en-US" b="1" dirty="0"/>
              <a:t>how fast data is put on the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propagation = </a:t>
            </a:r>
            <a:r>
              <a:rPr lang="en-US" b="1" dirty="0"/>
              <a:t>how fast data moves through the wire</a:t>
            </a:r>
            <a:endParaRPr lang="en-US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DE362-A082-9772-B516-98C2474C3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7FD9AE-68DB-CA12-456C-4F9895EC0211}"/>
              </a:ext>
            </a:extLst>
          </p:cNvPr>
          <p:cNvCxnSpPr>
            <a:cxnSpLocks/>
          </p:cNvCxnSpPr>
          <p:nvPr/>
        </p:nvCxnSpPr>
        <p:spPr>
          <a:xfrm flipV="1">
            <a:off x="1816815" y="5627162"/>
            <a:ext cx="8456506" cy="24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B3B8AD-4637-076E-FE1A-E4D81FC5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End to End Delay</a:t>
            </a:r>
            <a:endParaRPr lang="en-US" sz="4400" dirty="0"/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39BE7094-3ED4-E852-7220-E1E5DDAD341F}"/>
              </a:ext>
            </a:extLst>
          </p:cNvPr>
          <p:cNvGrpSpPr>
            <a:grpSpLocks/>
          </p:cNvGrpSpPr>
          <p:nvPr/>
        </p:nvGrpSpPr>
        <p:grpSpPr bwMode="auto">
          <a:xfrm>
            <a:off x="1147656" y="5353542"/>
            <a:ext cx="779506" cy="679450"/>
            <a:chOff x="-44" y="1473"/>
            <a:chExt cx="981" cy="1105"/>
          </a:xfrm>
        </p:grpSpPr>
        <p:pic>
          <p:nvPicPr>
            <p:cNvPr id="4" name="Picture 70" descr="desktop_computer_stylized_medium">
              <a:extLst>
                <a:ext uri="{FF2B5EF4-FFF2-40B4-BE49-F238E27FC236}">
                  <a16:creationId xmlns:a16="http://schemas.microsoft.com/office/drawing/2014/main" id="{BB9404EE-1C12-3D83-46DC-6EBD7B654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F2691FB6-11CE-2656-C1BB-BADD64E147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08E7D1-8568-0EE6-4823-2DAEA86D3C76}"/>
              </a:ext>
            </a:extLst>
          </p:cNvPr>
          <p:cNvGrpSpPr/>
          <p:nvPr/>
        </p:nvGrpSpPr>
        <p:grpSpPr>
          <a:xfrm>
            <a:off x="3907836" y="5422313"/>
            <a:ext cx="941240" cy="541908"/>
            <a:chOff x="7493876" y="2774731"/>
            <a:chExt cx="1481958" cy="894622"/>
          </a:xfrm>
        </p:grpSpPr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070DA08D-FC73-1C30-F461-9D5F1E45BC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85FC4-3DC4-E77B-CFD5-B6E7B84A25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4418E5-D5DB-75CF-B678-1569E49E14C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" name="Freeform 138">
                <a:extLst>
                  <a:ext uri="{FF2B5EF4-FFF2-40B4-BE49-F238E27FC236}">
                    <a16:creationId xmlns:a16="http://schemas.microsoft.com/office/drawing/2014/main" id="{1F66E0F2-5975-DD54-445D-AC2D150B5A0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9">
                <a:extLst>
                  <a:ext uri="{FF2B5EF4-FFF2-40B4-BE49-F238E27FC236}">
                    <a16:creationId xmlns:a16="http://schemas.microsoft.com/office/drawing/2014/main" id="{4ACF8125-69E4-BAEC-59E6-20865EFCA6D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id="{FCB73CAC-F63E-7019-BE92-DAF190DFAC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6C8CD304-FBF7-BA17-937F-6863E0B45B9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ACDEAE-7FC5-545C-0284-499CAEC2F491}"/>
              </a:ext>
            </a:extLst>
          </p:cNvPr>
          <p:cNvGrpSpPr/>
          <p:nvPr/>
        </p:nvGrpSpPr>
        <p:grpSpPr>
          <a:xfrm>
            <a:off x="6829750" y="5422313"/>
            <a:ext cx="941240" cy="541908"/>
            <a:chOff x="7493876" y="2774731"/>
            <a:chExt cx="1481958" cy="894622"/>
          </a:xfrm>
        </p:grpSpPr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A97C32BB-7217-5189-016C-E1AD9F8EA26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81FD49-21D4-3DE7-8E6D-0A872E134D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465CA67-1284-0076-C3A7-1ED6CB1C603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" name="Freeform 138">
                <a:extLst>
                  <a:ext uri="{FF2B5EF4-FFF2-40B4-BE49-F238E27FC236}">
                    <a16:creationId xmlns:a16="http://schemas.microsoft.com/office/drawing/2014/main" id="{B904C0C6-5097-E7A3-58B9-6AC65000F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8AEE9604-FF48-CBA5-B5C2-AAC7479A47F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40">
                <a:extLst>
                  <a:ext uri="{FF2B5EF4-FFF2-40B4-BE49-F238E27FC236}">
                    <a16:creationId xmlns:a16="http://schemas.microsoft.com/office/drawing/2014/main" id="{85C16BBC-292C-EB84-3D59-FC2829CA782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41">
                <a:extLst>
                  <a:ext uri="{FF2B5EF4-FFF2-40B4-BE49-F238E27FC236}">
                    <a16:creationId xmlns:a16="http://schemas.microsoft.com/office/drawing/2014/main" id="{2B91FEC3-83E6-37B1-4829-D831CC7964B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6E6DB0A7-3D02-3385-F0E2-E337BC2943F1}"/>
              </a:ext>
            </a:extLst>
          </p:cNvPr>
          <p:cNvGrpSpPr>
            <a:grpSpLocks/>
          </p:cNvGrpSpPr>
          <p:nvPr/>
        </p:nvGrpSpPr>
        <p:grpSpPr bwMode="auto">
          <a:xfrm>
            <a:off x="9751664" y="5353542"/>
            <a:ext cx="779506" cy="679450"/>
            <a:chOff x="-44" y="1473"/>
            <a:chExt cx="981" cy="1105"/>
          </a:xfrm>
        </p:grpSpPr>
        <p:pic>
          <p:nvPicPr>
            <p:cNvPr id="33" name="Picture 70" descr="desktop_computer_stylized_medium">
              <a:extLst>
                <a:ext uri="{FF2B5EF4-FFF2-40B4-BE49-F238E27FC236}">
                  <a16:creationId xmlns:a16="http://schemas.microsoft.com/office/drawing/2014/main" id="{3FC9485F-17AD-8B9E-F098-21D346A82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DBA03157-C1A5-58B1-DAB6-225DBFB218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ABA41D0-C581-C0B1-6CD0-565BC74D9914}"/>
              </a:ext>
            </a:extLst>
          </p:cNvPr>
          <p:cNvSpPr txBox="1"/>
          <p:nvPr/>
        </p:nvSpPr>
        <p:spPr>
          <a:xfrm>
            <a:off x="1017795" y="6087630"/>
            <a:ext cx="11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A</a:t>
            </a:r>
            <a:br>
              <a:rPr lang="en-US" dirty="0"/>
            </a:br>
            <a:r>
              <a:rPr lang="en-US" dirty="0"/>
              <a:t>(node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90A847-04E2-DFF8-658E-3544BFEB5B87}"/>
              </a:ext>
            </a:extLst>
          </p:cNvPr>
          <p:cNvSpPr txBox="1"/>
          <p:nvPr/>
        </p:nvSpPr>
        <p:spPr>
          <a:xfrm>
            <a:off x="9859928" y="6087630"/>
            <a:ext cx="8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470D83-72D6-9FD4-DE2E-04BD29DA3096}"/>
              </a:ext>
            </a:extLst>
          </p:cNvPr>
          <p:cNvSpPr txBox="1"/>
          <p:nvPr/>
        </p:nvSpPr>
        <p:spPr>
          <a:xfrm>
            <a:off x="3613252" y="6087630"/>
            <a:ext cx="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1</a:t>
            </a:r>
          </a:p>
          <a:p>
            <a:pPr algn="ctr"/>
            <a:r>
              <a:rPr lang="en-US" dirty="0"/>
              <a:t>(node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BCC386-16FA-A54E-9E0E-F338CE1E3F19}"/>
              </a:ext>
            </a:extLst>
          </p:cNvPr>
          <p:cNvSpPr txBox="1"/>
          <p:nvPr/>
        </p:nvSpPr>
        <p:spPr>
          <a:xfrm>
            <a:off x="6484740" y="6087630"/>
            <a:ext cx="18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2</a:t>
            </a:r>
            <a:br>
              <a:rPr lang="en-US" dirty="0"/>
            </a:br>
            <a:r>
              <a:rPr lang="en-US" dirty="0"/>
              <a:t>(node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738B9B-0E2B-C486-0976-B6D37E200397}"/>
                  </a:ext>
                </a:extLst>
              </p:cNvPr>
              <p:cNvSpPr txBox="1"/>
              <p:nvPr/>
            </p:nvSpPr>
            <p:spPr>
              <a:xfrm>
                <a:off x="825266" y="2407746"/>
                <a:ext cx="10128483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𝑛𝑜𝑑𝑎𝑙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𝑝𝑟𝑜𝑐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𝑞𝑢𝑒𝑢𝑒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𝑡𝑟𝑎𝑛𝑠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𝑝𝑟𝑜𝑝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738B9B-0E2B-C486-0976-B6D37E200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66" y="2407746"/>
                <a:ext cx="10128483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2378A9F-80CB-26B9-D23E-33DCBD769092}"/>
              </a:ext>
            </a:extLst>
          </p:cNvPr>
          <p:cNvSpPr txBox="1"/>
          <p:nvPr/>
        </p:nvSpPr>
        <p:spPr>
          <a:xfrm>
            <a:off x="938827" y="4096265"/>
            <a:ext cx="566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</a:t>
            </a:r>
            <a:r>
              <a:rPr lang="en-US" sz="2000" i="1" dirty="0">
                <a:solidFill>
                  <a:srgbClr val="C00000"/>
                </a:solidFill>
              </a:rPr>
              <a:t>N = number of routers + the source host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A25B3E-FB0B-A07E-9FD1-63D19E61E134}"/>
              </a:ext>
            </a:extLst>
          </p:cNvPr>
          <p:cNvSpPr txBox="1"/>
          <p:nvPr/>
        </p:nvSpPr>
        <p:spPr>
          <a:xfrm>
            <a:off x="914400" y="1496954"/>
            <a:ext cx="613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end-to-end delay is the </a:t>
            </a:r>
            <a:r>
              <a:rPr lang="en-US" sz="2000" i="1" dirty="0">
                <a:solidFill>
                  <a:srgbClr val="C00000"/>
                </a:solidFill>
              </a:rPr>
              <a:t>sum of all the nodal delays</a:t>
            </a:r>
          </a:p>
        </p:txBody>
      </p:sp>
    </p:spTree>
    <p:extLst>
      <p:ext uri="{BB962C8B-B14F-4D97-AF65-F5344CB8AC3E}">
        <p14:creationId xmlns:p14="http://schemas.microsoft.com/office/powerpoint/2010/main" val="51222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5E4F1-3D3B-4DEA-79F2-2DDF6C54C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F6E158-9C83-3A85-0114-16F11E3152C5}"/>
              </a:ext>
            </a:extLst>
          </p:cNvPr>
          <p:cNvCxnSpPr>
            <a:cxnSpLocks/>
          </p:cNvCxnSpPr>
          <p:nvPr/>
        </p:nvCxnSpPr>
        <p:spPr>
          <a:xfrm flipV="1">
            <a:off x="1816815" y="5627162"/>
            <a:ext cx="8456506" cy="24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F75AE5-0E77-C2C0-6632-B15575FD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End to End Delay</a:t>
            </a:r>
            <a:endParaRPr lang="en-US" sz="4400" dirty="0"/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A9A803E7-2449-512D-B971-3FA20DE4E278}"/>
              </a:ext>
            </a:extLst>
          </p:cNvPr>
          <p:cNvGrpSpPr>
            <a:grpSpLocks/>
          </p:cNvGrpSpPr>
          <p:nvPr/>
        </p:nvGrpSpPr>
        <p:grpSpPr bwMode="auto">
          <a:xfrm>
            <a:off x="1147656" y="5353542"/>
            <a:ext cx="779506" cy="679450"/>
            <a:chOff x="-44" y="1473"/>
            <a:chExt cx="981" cy="1105"/>
          </a:xfrm>
        </p:grpSpPr>
        <p:pic>
          <p:nvPicPr>
            <p:cNvPr id="4" name="Picture 70" descr="desktop_computer_stylized_medium">
              <a:extLst>
                <a:ext uri="{FF2B5EF4-FFF2-40B4-BE49-F238E27FC236}">
                  <a16:creationId xmlns:a16="http://schemas.microsoft.com/office/drawing/2014/main" id="{F02D4396-71C6-8199-9692-20AF55DE6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A1978963-9396-A8BC-C8EB-C58AA80BF8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8D376D-1213-01C4-1706-2FC8CAB5EF45}"/>
              </a:ext>
            </a:extLst>
          </p:cNvPr>
          <p:cNvGrpSpPr/>
          <p:nvPr/>
        </p:nvGrpSpPr>
        <p:grpSpPr>
          <a:xfrm>
            <a:off x="3907836" y="5422313"/>
            <a:ext cx="941240" cy="541908"/>
            <a:chOff x="7493876" y="2774731"/>
            <a:chExt cx="1481958" cy="894622"/>
          </a:xfrm>
        </p:grpSpPr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7A1D19C9-3437-B301-A5AE-CF0FE9166C9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71AC0F-EEBA-78B2-A928-50AAB4A4F5D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87FA98-DB09-9317-D03F-C6A8BFD7A91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" name="Freeform 138">
                <a:extLst>
                  <a:ext uri="{FF2B5EF4-FFF2-40B4-BE49-F238E27FC236}">
                    <a16:creationId xmlns:a16="http://schemas.microsoft.com/office/drawing/2014/main" id="{1AB04D7E-42FF-F4D6-AFEA-A286D927D58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9">
                <a:extLst>
                  <a:ext uri="{FF2B5EF4-FFF2-40B4-BE49-F238E27FC236}">
                    <a16:creationId xmlns:a16="http://schemas.microsoft.com/office/drawing/2014/main" id="{67BC068C-86C3-F6D3-0562-642704B999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id="{54CAC203-E58C-0959-EDC0-F1017FB9C3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9963185A-37DE-743C-E1F4-CD407704793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42B62-E9D6-7F2D-ECBE-F0A33DCF87CB}"/>
              </a:ext>
            </a:extLst>
          </p:cNvPr>
          <p:cNvGrpSpPr/>
          <p:nvPr/>
        </p:nvGrpSpPr>
        <p:grpSpPr>
          <a:xfrm>
            <a:off x="6829750" y="5422313"/>
            <a:ext cx="941240" cy="541908"/>
            <a:chOff x="7493876" y="2774731"/>
            <a:chExt cx="1481958" cy="894622"/>
          </a:xfrm>
        </p:grpSpPr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9BE19B22-2BEB-1E1D-E882-D36F495BD54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FA3792-FB23-D325-BF89-263535CDB7C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9FBE9F-06CD-6E23-FDE5-8BD322B7BF0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" name="Freeform 138">
                <a:extLst>
                  <a:ext uri="{FF2B5EF4-FFF2-40B4-BE49-F238E27FC236}">
                    <a16:creationId xmlns:a16="http://schemas.microsoft.com/office/drawing/2014/main" id="{E28ABF38-573F-7813-001A-E415546783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EF44D0C7-2771-D5DC-FF5A-B748AA051D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40">
                <a:extLst>
                  <a:ext uri="{FF2B5EF4-FFF2-40B4-BE49-F238E27FC236}">
                    <a16:creationId xmlns:a16="http://schemas.microsoft.com/office/drawing/2014/main" id="{BFC42CAF-9DF2-59F1-6D68-E6CAC3CCBC6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41">
                <a:extLst>
                  <a:ext uri="{FF2B5EF4-FFF2-40B4-BE49-F238E27FC236}">
                    <a16:creationId xmlns:a16="http://schemas.microsoft.com/office/drawing/2014/main" id="{7420B642-EF47-6F4E-2DA5-3299D2C4389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C42CA5D6-6ABC-94E4-6B48-C5CBC4DD60D7}"/>
              </a:ext>
            </a:extLst>
          </p:cNvPr>
          <p:cNvGrpSpPr>
            <a:grpSpLocks/>
          </p:cNvGrpSpPr>
          <p:nvPr/>
        </p:nvGrpSpPr>
        <p:grpSpPr bwMode="auto">
          <a:xfrm>
            <a:off x="9751664" y="5353542"/>
            <a:ext cx="779506" cy="679450"/>
            <a:chOff x="-44" y="1473"/>
            <a:chExt cx="981" cy="1105"/>
          </a:xfrm>
        </p:grpSpPr>
        <p:pic>
          <p:nvPicPr>
            <p:cNvPr id="33" name="Picture 70" descr="desktop_computer_stylized_medium">
              <a:extLst>
                <a:ext uri="{FF2B5EF4-FFF2-40B4-BE49-F238E27FC236}">
                  <a16:creationId xmlns:a16="http://schemas.microsoft.com/office/drawing/2014/main" id="{90898F6E-2533-C03C-0152-CA4DC0DD4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50C385EB-DBA7-42C1-6E00-CE52E8C862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E94889-9AFD-AE5A-7004-DFDB49EC6B2B}"/>
              </a:ext>
            </a:extLst>
          </p:cNvPr>
          <p:cNvSpPr txBox="1"/>
          <p:nvPr/>
        </p:nvSpPr>
        <p:spPr>
          <a:xfrm>
            <a:off x="1017795" y="6087630"/>
            <a:ext cx="11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A</a:t>
            </a:r>
            <a:br>
              <a:rPr lang="en-US" dirty="0"/>
            </a:br>
            <a:r>
              <a:rPr lang="en-US" dirty="0"/>
              <a:t>(node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8EC187-7E1B-CF0D-3D0F-A2C8594E176D}"/>
              </a:ext>
            </a:extLst>
          </p:cNvPr>
          <p:cNvSpPr txBox="1"/>
          <p:nvPr/>
        </p:nvSpPr>
        <p:spPr>
          <a:xfrm>
            <a:off x="9859928" y="6087630"/>
            <a:ext cx="8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9426DE-D1E9-5CD5-3EA3-F602498E696A}"/>
              </a:ext>
            </a:extLst>
          </p:cNvPr>
          <p:cNvSpPr txBox="1"/>
          <p:nvPr/>
        </p:nvSpPr>
        <p:spPr>
          <a:xfrm>
            <a:off x="3613252" y="6087630"/>
            <a:ext cx="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1</a:t>
            </a:r>
          </a:p>
          <a:p>
            <a:pPr algn="ctr"/>
            <a:r>
              <a:rPr lang="en-US" dirty="0"/>
              <a:t>(node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C7B217-E344-9F72-001E-3E83AD6964A2}"/>
              </a:ext>
            </a:extLst>
          </p:cNvPr>
          <p:cNvSpPr txBox="1"/>
          <p:nvPr/>
        </p:nvSpPr>
        <p:spPr>
          <a:xfrm>
            <a:off x="6484740" y="6087630"/>
            <a:ext cx="18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2</a:t>
            </a:r>
            <a:br>
              <a:rPr lang="en-US" dirty="0"/>
            </a:br>
            <a:r>
              <a:rPr lang="en-US" dirty="0"/>
              <a:t>(node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164C8-69F3-87A4-14EA-86837C4A894A}"/>
              </a:ext>
            </a:extLst>
          </p:cNvPr>
          <p:cNvSpPr txBox="1"/>
          <p:nvPr/>
        </p:nvSpPr>
        <p:spPr>
          <a:xfrm>
            <a:off x="1563044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1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100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E1A88-1A05-F297-897D-5C0F23EA9159}"/>
              </a:ext>
            </a:extLst>
          </p:cNvPr>
          <p:cNvSpPr txBox="1"/>
          <p:nvPr/>
        </p:nvSpPr>
        <p:spPr>
          <a:xfrm>
            <a:off x="825267" y="1276350"/>
            <a:ext cx="57820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Packet size: </a:t>
            </a:r>
            <a:r>
              <a:rPr lang="en-US" dirty="0"/>
              <a:t>L = 1000 bits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Link 1:</a:t>
            </a:r>
            <a:r>
              <a:rPr lang="en-US" dirty="0"/>
              <a:t> R</a:t>
            </a:r>
            <a:r>
              <a:rPr lang="en-US" baseline="-25000" dirty="0"/>
              <a:t>1</a:t>
            </a:r>
            <a:r>
              <a:rPr lang="en-US" dirty="0"/>
              <a:t> = 1 Mbps, d</a:t>
            </a:r>
            <a:r>
              <a:rPr lang="en-US" baseline="-25000" dirty="0"/>
              <a:t>1</a:t>
            </a:r>
            <a:r>
              <a:rPr lang="en-US" dirty="0"/>
              <a:t> = 100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Link 2: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 = 500 kbps, d</a:t>
            </a:r>
            <a:r>
              <a:rPr lang="en-US" baseline="-25000" dirty="0"/>
              <a:t>2</a:t>
            </a:r>
            <a:r>
              <a:rPr lang="en-US" dirty="0"/>
              <a:t> = 200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Link 3:</a:t>
            </a:r>
            <a:r>
              <a:rPr lang="en-US" dirty="0"/>
              <a:t> R</a:t>
            </a:r>
            <a:r>
              <a:rPr lang="en-US" baseline="-25000" dirty="0"/>
              <a:t>3</a:t>
            </a:r>
            <a:r>
              <a:rPr lang="en-US" dirty="0"/>
              <a:t> = 2 Mbps, d</a:t>
            </a:r>
            <a:r>
              <a:rPr lang="en-US" baseline="-25000" dirty="0"/>
              <a:t>3</a:t>
            </a:r>
            <a:r>
              <a:rPr lang="en-US" dirty="0"/>
              <a:t> = 50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Propagation speed: </a:t>
            </a:r>
            <a:r>
              <a:rPr lang="en-US" dirty="0"/>
              <a:t>s = 2 *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Processing delay at each router:</a:t>
            </a:r>
            <a:r>
              <a:rPr lang="en-US" dirty="0"/>
              <a:t> 1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Queuing delay at each router:</a:t>
            </a:r>
            <a:r>
              <a:rPr lang="en-US" dirty="0"/>
              <a:t> 2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B0B69-AA0A-9BC0-0C64-F0C97A98B8F3}"/>
              </a:ext>
            </a:extLst>
          </p:cNvPr>
          <p:cNvSpPr txBox="1"/>
          <p:nvPr/>
        </p:nvSpPr>
        <p:spPr>
          <a:xfrm>
            <a:off x="7578441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2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50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764CF-434D-5289-DEB3-A6338ED0C734}"/>
              </a:ext>
            </a:extLst>
          </p:cNvPr>
          <p:cNvSpPr txBox="1"/>
          <p:nvPr/>
        </p:nvSpPr>
        <p:spPr>
          <a:xfrm>
            <a:off x="4570742" y="4467069"/>
            <a:ext cx="31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500 </a:t>
            </a:r>
            <a:r>
              <a:rPr lang="en-US" sz="1400" dirty="0" err="1">
                <a:latin typeface="Consolas" panose="020B0609020204030204" pitchFamily="49" charset="0"/>
              </a:rPr>
              <a:t>kpbs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200 km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EDB29A-4EBC-2883-A377-953C82DC1416}"/>
              </a:ext>
            </a:extLst>
          </p:cNvPr>
          <p:cNvCxnSpPr>
            <a:cxnSpLocks/>
          </p:cNvCxnSpPr>
          <p:nvPr/>
        </p:nvCxnSpPr>
        <p:spPr>
          <a:xfrm>
            <a:off x="2910484" y="511340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8148CD-1E79-F151-2A2F-B9F92B0253FA}"/>
              </a:ext>
            </a:extLst>
          </p:cNvPr>
          <p:cNvCxnSpPr>
            <a:cxnSpLocks/>
          </p:cNvCxnSpPr>
          <p:nvPr/>
        </p:nvCxnSpPr>
        <p:spPr>
          <a:xfrm>
            <a:off x="5787034" y="50943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E53B95-215B-15EF-6ED6-60670E4CFF1A}"/>
              </a:ext>
            </a:extLst>
          </p:cNvPr>
          <p:cNvCxnSpPr>
            <a:cxnSpLocks/>
          </p:cNvCxnSpPr>
          <p:nvPr/>
        </p:nvCxnSpPr>
        <p:spPr>
          <a:xfrm>
            <a:off x="8749309" y="50562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149633B-A7DD-6DD7-DE09-A7C09003322A}"/>
              </a:ext>
            </a:extLst>
          </p:cNvPr>
          <p:cNvSpPr txBox="1"/>
          <p:nvPr/>
        </p:nvSpPr>
        <p:spPr>
          <a:xfrm>
            <a:off x="5569332" y="191695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Problem:</a:t>
            </a:r>
            <a:br>
              <a:rPr lang="en-US" dirty="0"/>
            </a:br>
            <a:r>
              <a:rPr lang="en-US" dirty="0"/>
              <a:t>Host </a:t>
            </a:r>
            <a:r>
              <a:rPr lang="en-US" b="1" dirty="0"/>
              <a:t>A</a:t>
            </a:r>
            <a:r>
              <a:rPr lang="en-US" dirty="0"/>
              <a:t> sends a packet of </a:t>
            </a:r>
            <a:r>
              <a:rPr lang="en-US" b="1" dirty="0"/>
              <a:t>1,000 bits</a:t>
            </a:r>
            <a:r>
              <a:rPr lang="en-US" dirty="0"/>
              <a:t> to host </a:t>
            </a:r>
            <a:r>
              <a:rPr lang="en-US" b="1" dirty="0"/>
              <a:t>B. </a:t>
            </a:r>
          </a:p>
          <a:p>
            <a:r>
              <a:rPr lang="en-US" dirty="0"/>
              <a:t>Find the end-to-end delay.</a:t>
            </a:r>
          </a:p>
        </p:txBody>
      </p:sp>
    </p:spTree>
    <p:extLst>
      <p:ext uri="{BB962C8B-B14F-4D97-AF65-F5344CB8AC3E}">
        <p14:creationId xmlns:p14="http://schemas.microsoft.com/office/powerpoint/2010/main" val="162933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583DE-C182-C765-99EB-896187C77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17F023-C9E8-A08E-D872-E997E84DF452}"/>
              </a:ext>
            </a:extLst>
          </p:cNvPr>
          <p:cNvCxnSpPr>
            <a:cxnSpLocks/>
          </p:cNvCxnSpPr>
          <p:nvPr/>
        </p:nvCxnSpPr>
        <p:spPr>
          <a:xfrm flipV="1">
            <a:off x="1816815" y="5627162"/>
            <a:ext cx="8456506" cy="24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3ED2D9-A490-74DB-4D88-236F6B56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End to End Delay</a:t>
            </a:r>
            <a:endParaRPr lang="en-US" sz="4400" dirty="0"/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C163E866-EDDA-8F12-2277-87237FC1587E}"/>
              </a:ext>
            </a:extLst>
          </p:cNvPr>
          <p:cNvGrpSpPr>
            <a:grpSpLocks/>
          </p:cNvGrpSpPr>
          <p:nvPr/>
        </p:nvGrpSpPr>
        <p:grpSpPr bwMode="auto">
          <a:xfrm>
            <a:off x="1147656" y="5353542"/>
            <a:ext cx="779506" cy="679450"/>
            <a:chOff x="-44" y="1473"/>
            <a:chExt cx="981" cy="1105"/>
          </a:xfrm>
        </p:grpSpPr>
        <p:pic>
          <p:nvPicPr>
            <p:cNvPr id="4" name="Picture 70" descr="desktop_computer_stylized_medium">
              <a:extLst>
                <a:ext uri="{FF2B5EF4-FFF2-40B4-BE49-F238E27FC236}">
                  <a16:creationId xmlns:a16="http://schemas.microsoft.com/office/drawing/2014/main" id="{F3055309-981A-E0D4-9BE9-A57029F81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BF615CEE-92AB-2017-61C9-D389368645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231B8A-6D62-F612-5F4A-B568559167AC}"/>
              </a:ext>
            </a:extLst>
          </p:cNvPr>
          <p:cNvGrpSpPr/>
          <p:nvPr/>
        </p:nvGrpSpPr>
        <p:grpSpPr>
          <a:xfrm>
            <a:off x="3907836" y="5422313"/>
            <a:ext cx="941240" cy="541908"/>
            <a:chOff x="7493876" y="2774731"/>
            <a:chExt cx="1481958" cy="894622"/>
          </a:xfrm>
        </p:grpSpPr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DD9C3D83-5431-23E3-878D-FB4F009F08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D0933D-9F9B-A33C-6308-75396A22D67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679A8-3640-0508-38F5-2B08EE95A8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" name="Freeform 138">
                <a:extLst>
                  <a:ext uri="{FF2B5EF4-FFF2-40B4-BE49-F238E27FC236}">
                    <a16:creationId xmlns:a16="http://schemas.microsoft.com/office/drawing/2014/main" id="{51EC7FB0-50C2-1E73-57B5-F8BAD4F7498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9">
                <a:extLst>
                  <a:ext uri="{FF2B5EF4-FFF2-40B4-BE49-F238E27FC236}">
                    <a16:creationId xmlns:a16="http://schemas.microsoft.com/office/drawing/2014/main" id="{B7B113C3-D216-E999-CC54-6A6B06AA7FF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id="{1172A3C9-ECD9-3DFE-F67B-FE523F9702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222A5493-38C4-43BD-6114-E74298A7EDA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1160E3-977E-2C78-7CCB-18077D1CCC19}"/>
              </a:ext>
            </a:extLst>
          </p:cNvPr>
          <p:cNvGrpSpPr/>
          <p:nvPr/>
        </p:nvGrpSpPr>
        <p:grpSpPr>
          <a:xfrm>
            <a:off x="6829750" y="5422313"/>
            <a:ext cx="941240" cy="541908"/>
            <a:chOff x="7493876" y="2774731"/>
            <a:chExt cx="1481958" cy="894622"/>
          </a:xfrm>
        </p:grpSpPr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610E9E38-FE5B-14AD-DC7F-A329DAC9BF1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E6131A-DFC4-75CF-8FEC-138DE6D31AC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5887C40-D681-BF3E-2D58-B1B743354BB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" name="Freeform 138">
                <a:extLst>
                  <a:ext uri="{FF2B5EF4-FFF2-40B4-BE49-F238E27FC236}">
                    <a16:creationId xmlns:a16="http://schemas.microsoft.com/office/drawing/2014/main" id="{548806B2-D130-8F6B-D62C-0145A7AB895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64BE2F17-C965-7AF6-B362-CB0FE6F84F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40">
                <a:extLst>
                  <a:ext uri="{FF2B5EF4-FFF2-40B4-BE49-F238E27FC236}">
                    <a16:creationId xmlns:a16="http://schemas.microsoft.com/office/drawing/2014/main" id="{564D921E-47BE-B25E-667C-DDC991A5EFC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41">
                <a:extLst>
                  <a:ext uri="{FF2B5EF4-FFF2-40B4-BE49-F238E27FC236}">
                    <a16:creationId xmlns:a16="http://schemas.microsoft.com/office/drawing/2014/main" id="{7A181BAD-C8B0-3820-8BE7-5AF72FBD3C9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2404C112-8546-F29F-7426-011B5BB3D6CE}"/>
              </a:ext>
            </a:extLst>
          </p:cNvPr>
          <p:cNvGrpSpPr>
            <a:grpSpLocks/>
          </p:cNvGrpSpPr>
          <p:nvPr/>
        </p:nvGrpSpPr>
        <p:grpSpPr bwMode="auto">
          <a:xfrm>
            <a:off x="9751664" y="5353542"/>
            <a:ext cx="779506" cy="679450"/>
            <a:chOff x="-44" y="1473"/>
            <a:chExt cx="981" cy="1105"/>
          </a:xfrm>
        </p:grpSpPr>
        <p:pic>
          <p:nvPicPr>
            <p:cNvPr id="33" name="Picture 70" descr="desktop_computer_stylized_medium">
              <a:extLst>
                <a:ext uri="{FF2B5EF4-FFF2-40B4-BE49-F238E27FC236}">
                  <a16:creationId xmlns:a16="http://schemas.microsoft.com/office/drawing/2014/main" id="{99D465DB-76C3-B64B-EC05-58880463D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734D1ECA-733E-E2C6-3916-4DB107136C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DB5B5B2-07CA-D4E2-AA18-66FFD142457F}"/>
              </a:ext>
            </a:extLst>
          </p:cNvPr>
          <p:cNvSpPr txBox="1"/>
          <p:nvPr/>
        </p:nvSpPr>
        <p:spPr>
          <a:xfrm>
            <a:off x="1017795" y="6087630"/>
            <a:ext cx="11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A</a:t>
            </a:r>
            <a:br>
              <a:rPr lang="en-US" dirty="0"/>
            </a:br>
            <a:r>
              <a:rPr lang="en-US" dirty="0"/>
              <a:t>(node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C13CEF-6640-CAB1-B77E-1B2319B2494E}"/>
              </a:ext>
            </a:extLst>
          </p:cNvPr>
          <p:cNvSpPr txBox="1"/>
          <p:nvPr/>
        </p:nvSpPr>
        <p:spPr>
          <a:xfrm>
            <a:off x="9859928" y="6087630"/>
            <a:ext cx="8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CD3A10-FD7E-7603-1973-9314BF442189}"/>
              </a:ext>
            </a:extLst>
          </p:cNvPr>
          <p:cNvSpPr txBox="1"/>
          <p:nvPr/>
        </p:nvSpPr>
        <p:spPr>
          <a:xfrm>
            <a:off x="3613252" y="6087630"/>
            <a:ext cx="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1</a:t>
            </a:r>
          </a:p>
          <a:p>
            <a:pPr algn="ctr"/>
            <a:r>
              <a:rPr lang="en-US" dirty="0"/>
              <a:t>(node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30157C-C7C1-F05D-1C7A-8A61FB3A8FE8}"/>
              </a:ext>
            </a:extLst>
          </p:cNvPr>
          <p:cNvSpPr txBox="1"/>
          <p:nvPr/>
        </p:nvSpPr>
        <p:spPr>
          <a:xfrm>
            <a:off x="6484740" y="6087630"/>
            <a:ext cx="18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2</a:t>
            </a:r>
            <a:br>
              <a:rPr lang="en-US" dirty="0"/>
            </a:br>
            <a:r>
              <a:rPr lang="en-US" dirty="0"/>
              <a:t>(node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2965F-164A-D419-F421-42EF8AF8DE1F}"/>
              </a:ext>
            </a:extLst>
          </p:cNvPr>
          <p:cNvSpPr txBox="1"/>
          <p:nvPr/>
        </p:nvSpPr>
        <p:spPr>
          <a:xfrm>
            <a:off x="1563044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1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100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E20EE-5AF6-DA23-61ED-889021CAF9BB}"/>
              </a:ext>
            </a:extLst>
          </p:cNvPr>
          <p:cNvSpPr txBox="1"/>
          <p:nvPr/>
        </p:nvSpPr>
        <p:spPr>
          <a:xfrm>
            <a:off x="7578441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2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50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2E97F5-A2C2-92AC-E250-CDBF5BA90930}"/>
              </a:ext>
            </a:extLst>
          </p:cNvPr>
          <p:cNvSpPr txBox="1"/>
          <p:nvPr/>
        </p:nvSpPr>
        <p:spPr>
          <a:xfrm>
            <a:off x="4570742" y="4467069"/>
            <a:ext cx="31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500 </a:t>
            </a:r>
            <a:r>
              <a:rPr lang="en-US" sz="1400" dirty="0" err="1">
                <a:latin typeface="Consolas" panose="020B0609020204030204" pitchFamily="49" charset="0"/>
              </a:rPr>
              <a:t>kpbs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200 km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B6325B-90C4-7B03-D8E2-835A2775E602}"/>
              </a:ext>
            </a:extLst>
          </p:cNvPr>
          <p:cNvCxnSpPr>
            <a:cxnSpLocks/>
          </p:cNvCxnSpPr>
          <p:nvPr/>
        </p:nvCxnSpPr>
        <p:spPr>
          <a:xfrm>
            <a:off x="2910484" y="511340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036811-7D43-371B-C7E3-E7F8E112612C}"/>
              </a:ext>
            </a:extLst>
          </p:cNvPr>
          <p:cNvCxnSpPr>
            <a:cxnSpLocks/>
          </p:cNvCxnSpPr>
          <p:nvPr/>
        </p:nvCxnSpPr>
        <p:spPr>
          <a:xfrm>
            <a:off x="5787034" y="50943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6A94FD-79F2-49C7-6CB0-485F2082E5A0}"/>
              </a:ext>
            </a:extLst>
          </p:cNvPr>
          <p:cNvCxnSpPr>
            <a:cxnSpLocks/>
          </p:cNvCxnSpPr>
          <p:nvPr/>
        </p:nvCxnSpPr>
        <p:spPr>
          <a:xfrm>
            <a:off x="8749309" y="50562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1A8A74-6A2C-C47D-3DA3-0A54ED43A534}"/>
                  </a:ext>
                </a:extLst>
              </p:cNvPr>
              <p:cNvSpPr txBox="1"/>
              <p:nvPr/>
            </p:nvSpPr>
            <p:spPr>
              <a:xfrm>
                <a:off x="270746" y="2153548"/>
                <a:ext cx="86073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𝑞𝑢𝑒𝑢𝑒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 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1A8A74-6A2C-C47D-3DA3-0A54ED43A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6" y="2153548"/>
                <a:ext cx="8607374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5E216B-1BB1-49C7-7B1F-3D781039B184}"/>
                  </a:ext>
                </a:extLst>
              </p:cNvPr>
              <p:cNvSpPr txBox="1"/>
              <p:nvPr/>
            </p:nvSpPr>
            <p:spPr>
              <a:xfrm>
                <a:off x="1243523" y="2862538"/>
                <a:ext cx="9573474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100∙1000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=0.001+0.0005=0.0015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5E216B-1BB1-49C7-7B1F-3D781039B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23" y="2862538"/>
                <a:ext cx="9573474" cy="889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BF0B7A9-C9B3-3B63-CD1E-5F2DC8E56FC2}"/>
              </a:ext>
            </a:extLst>
          </p:cNvPr>
          <p:cNvSpPr txBox="1"/>
          <p:nvPr/>
        </p:nvSpPr>
        <p:spPr>
          <a:xfrm>
            <a:off x="912624" y="1319854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node 1: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B7791-5B6B-F028-3D0A-02C60CDBF051}"/>
              </a:ext>
            </a:extLst>
          </p:cNvPr>
          <p:cNvSpPr txBox="1"/>
          <p:nvPr/>
        </p:nvSpPr>
        <p:spPr>
          <a:xfrm>
            <a:off x="7712957" y="344678"/>
            <a:ext cx="4034268" cy="923330"/>
          </a:xfrm>
          <a:prstGeom prst="rect">
            <a:avLst/>
          </a:prstGeom>
          <a:noFill/>
          <a:ln>
            <a:solidFill>
              <a:srgbClr val="0000A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Propagation speed: s = 2 *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delay at each router = 1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Queuing delay at each router = 2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A88A25-A872-C139-653C-2C45067883D8}"/>
                  </a:ext>
                </a:extLst>
              </p:cNvPr>
              <p:cNvSpPr txBox="1"/>
              <p:nvPr/>
            </p:nvSpPr>
            <p:spPr>
              <a:xfrm>
                <a:off x="6513538" y="2017132"/>
                <a:ext cx="2775941" cy="66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=0+0+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8A88A25-A872-C139-653C-2C4506788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538" y="2017132"/>
                <a:ext cx="2775941" cy="663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0E93D-34CD-7E8E-1F7C-330FD5EA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1153E2-BFD0-0CF5-2412-134AE111BD47}"/>
              </a:ext>
            </a:extLst>
          </p:cNvPr>
          <p:cNvCxnSpPr>
            <a:cxnSpLocks/>
          </p:cNvCxnSpPr>
          <p:nvPr/>
        </p:nvCxnSpPr>
        <p:spPr>
          <a:xfrm flipV="1">
            <a:off x="1816815" y="5627162"/>
            <a:ext cx="8456506" cy="24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EE6D78-5EF1-1E49-22E2-023CCCD4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End to End Delay</a:t>
            </a:r>
            <a:endParaRPr lang="en-US" sz="4400" dirty="0"/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C5CA6A1D-974A-E0F2-C53E-6F224C75DB27}"/>
              </a:ext>
            </a:extLst>
          </p:cNvPr>
          <p:cNvGrpSpPr>
            <a:grpSpLocks/>
          </p:cNvGrpSpPr>
          <p:nvPr/>
        </p:nvGrpSpPr>
        <p:grpSpPr bwMode="auto">
          <a:xfrm>
            <a:off x="1147656" y="5353542"/>
            <a:ext cx="779506" cy="679450"/>
            <a:chOff x="-44" y="1473"/>
            <a:chExt cx="981" cy="1105"/>
          </a:xfrm>
        </p:grpSpPr>
        <p:pic>
          <p:nvPicPr>
            <p:cNvPr id="4" name="Picture 70" descr="desktop_computer_stylized_medium">
              <a:extLst>
                <a:ext uri="{FF2B5EF4-FFF2-40B4-BE49-F238E27FC236}">
                  <a16:creationId xmlns:a16="http://schemas.microsoft.com/office/drawing/2014/main" id="{E3758CF5-44C9-0813-8AC7-08338317C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19156459-BD33-1817-2E28-54E3F6F80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5C520-939B-D71C-8E75-60236FC7D2DC}"/>
              </a:ext>
            </a:extLst>
          </p:cNvPr>
          <p:cNvGrpSpPr/>
          <p:nvPr/>
        </p:nvGrpSpPr>
        <p:grpSpPr>
          <a:xfrm>
            <a:off x="3907836" y="5422313"/>
            <a:ext cx="941240" cy="541908"/>
            <a:chOff x="7493876" y="2774731"/>
            <a:chExt cx="1481958" cy="894622"/>
          </a:xfrm>
        </p:grpSpPr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07719699-9BDB-282E-8D16-3FEDC4A722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955E7A-1B5C-846E-E868-B23D55E83CF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EF63CB-66A4-0DB1-C02E-DBFF745FAC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" name="Freeform 138">
                <a:extLst>
                  <a:ext uri="{FF2B5EF4-FFF2-40B4-BE49-F238E27FC236}">
                    <a16:creationId xmlns:a16="http://schemas.microsoft.com/office/drawing/2014/main" id="{F1B2D195-3B3B-0AF9-E9A1-822AEEB59B5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9">
                <a:extLst>
                  <a:ext uri="{FF2B5EF4-FFF2-40B4-BE49-F238E27FC236}">
                    <a16:creationId xmlns:a16="http://schemas.microsoft.com/office/drawing/2014/main" id="{4187DA32-8E0E-78C8-C4A9-4928597BDFF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id="{BCA14718-1A2F-8408-E5DB-CC5A04AA80C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FD5ADC8C-9BB5-8073-26F1-8E0E9C21CE8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2F5D7E-1555-E0B9-813E-2D261EE80EE1}"/>
              </a:ext>
            </a:extLst>
          </p:cNvPr>
          <p:cNvGrpSpPr/>
          <p:nvPr/>
        </p:nvGrpSpPr>
        <p:grpSpPr>
          <a:xfrm>
            <a:off x="6829750" y="5422313"/>
            <a:ext cx="941240" cy="541908"/>
            <a:chOff x="7493876" y="2774731"/>
            <a:chExt cx="1481958" cy="894622"/>
          </a:xfrm>
        </p:grpSpPr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C2901F29-0304-B364-BDDC-8F92858DD08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2597E2-F953-BAEA-96EF-D8A9E490A24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97475D2-9F3C-4A59-B922-D25B86641E5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" name="Freeform 138">
                <a:extLst>
                  <a:ext uri="{FF2B5EF4-FFF2-40B4-BE49-F238E27FC236}">
                    <a16:creationId xmlns:a16="http://schemas.microsoft.com/office/drawing/2014/main" id="{94F9FF86-0478-BABD-C9FC-5C0796E32A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29A48A1C-16E6-BA06-1DD6-5C7FD02C610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40">
                <a:extLst>
                  <a:ext uri="{FF2B5EF4-FFF2-40B4-BE49-F238E27FC236}">
                    <a16:creationId xmlns:a16="http://schemas.microsoft.com/office/drawing/2014/main" id="{F06273C4-01E2-E9E9-1CA7-494B38F9CF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41">
                <a:extLst>
                  <a:ext uri="{FF2B5EF4-FFF2-40B4-BE49-F238E27FC236}">
                    <a16:creationId xmlns:a16="http://schemas.microsoft.com/office/drawing/2014/main" id="{82609646-DB0E-BDAC-DD93-42F07DF6424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25DA0E76-5169-F345-8DB7-E30A47A709FE}"/>
              </a:ext>
            </a:extLst>
          </p:cNvPr>
          <p:cNvGrpSpPr>
            <a:grpSpLocks/>
          </p:cNvGrpSpPr>
          <p:nvPr/>
        </p:nvGrpSpPr>
        <p:grpSpPr bwMode="auto">
          <a:xfrm>
            <a:off x="9751664" y="5353542"/>
            <a:ext cx="779506" cy="679450"/>
            <a:chOff x="-44" y="1473"/>
            <a:chExt cx="981" cy="1105"/>
          </a:xfrm>
        </p:grpSpPr>
        <p:pic>
          <p:nvPicPr>
            <p:cNvPr id="33" name="Picture 70" descr="desktop_computer_stylized_medium">
              <a:extLst>
                <a:ext uri="{FF2B5EF4-FFF2-40B4-BE49-F238E27FC236}">
                  <a16:creationId xmlns:a16="http://schemas.microsoft.com/office/drawing/2014/main" id="{38DE24E8-92B3-3915-0DE6-E115B625F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67AF7C56-86FB-E2ED-03B8-827115F965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05BEA08-0F84-FCFC-8AA2-76084BD7C1D9}"/>
              </a:ext>
            </a:extLst>
          </p:cNvPr>
          <p:cNvSpPr txBox="1"/>
          <p:nvPr/>
        </p:nvSpPr>
        <p:spPr>
          <a:xfrm>
            <a:off x="1017795" y="6087630"/>
            <a:ext cx="11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A</a:t>
            </a:r>
            <a:br>
              <a:rPr lang="en-US" dirty="0"/>
            </a:br>
            <a:r>
              <a:rPr lang="en-US" dirty="0"/>
              <a:t>(node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328B70-520D-DA32-EBCD-D7D0BCA63F94}"/>
              </a:ext>
            </a:extLst>
          </p:cNvPr>
          <p:cNvSpPr txBox="1"/>
          <p:nvPr/>
        </p:nvSpPr>
        <p:spPr>
          <a:xfrm>
            <a:off x="9859928" y="6087630"/>
            <a:ext cx="8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B10EC6-E216-755D-A58E-22CE4241721C}"/>
              </a:ext>
            </a:extLst>
          </p:cNvPr>
          <p:cNvSpPr txBox="1"/>
          <p:nvPr/>
        </p:nvSpPr>
        <p:spPr>
          <a:xfrm>
            <a:off x="3613252" y="6087630"/>
            <a:ext cx="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1</a:t>
            </a:r>
          </a:p>
          <a:p>
            <a:pPr algn="ctr"/>
            <a:r>
              <a:rPr lang="en-US" dirty="0"/>
              <a:t>(node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0461AF-F5DF-0AB5-4308-D0F9BD7784A7}"/>
              </a:ext>
            </a:extLst>
          </p:cNvPr>
          <p:cNvSpPr txBox="1"/>
          <p:nvPr/>
        </p:nvSpPr>
        <p:spPr>
          <a:xfrm>
            <a:off x="6484740" y="6087630"/>
            <a:ext cx="18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2</a:t>
            </a:r>
            <a:br>
              <a:rPr lang="en-US" dirty="0"/>
            </a:br>
            <a:r>
              <a:rPr lang="en-US" dirty="0"/>
              <a:t>(node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10D5B-1AFE-0524-BC11-FE629E760E70}"/>
              </a:ext>
            </a:extLst>
          </p:cNvPr>
          <p:cNvSpPr txBox="1"/>
          <p:nvPr/>
        </p:nvSpPr>
        <p:spPr>
          <a:xfrm>
            <a:off x="1563044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1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100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99BCC-CF06-8DD1-FB66-CB35F0BC4781}"/>
              </a:ext>
            </a:extLst>
          </p:cNvPr>
          <p:cNvSpPr txBox="1"/>
          <p:nvPr/>
        </p:nvSpPr>
        <p:spPr>
          <a:xfrm>
            <a:off x="7578441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2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50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5098C-2FD1-C749-1092-76510D6C807F}"/>
              </a:ext>
            </a:extLst>
          </p:cNvPr>
          <p:cNvSpPr txBox="1"/>
          <p:nvPr/>
        </p:nvSpPr>
        <p:spPr>
          <a:xfrm>
            <a:off x="4570742" y="4467069"/>
            <a:ext cx="31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500 </a:t>
            </a:r>
            <a:r>
              <a:rPr lang="en-US" sz="1400" dirty="0" err="1">
                <a:latin typeface="Consolas" panose="020B0609020204030204" pitchFamily="49" charset="0"/>
              </a:rPr>
              <a:t>kpbs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200 km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D39668-0528-A539-39FF-8324F210D300}"/>
              </a:ext>
            </a:extLst>
          </p:cNvPr>
          <p:cNvCxnSpPr>
            <a:cxnSpLocks/>
          </p:cNvCxnSpPr>
          <p:nvPr/>
        </p:nvCxnSpPr>
        <p:spPr>
          <a:xfrm>
            <a:off x="2910484" y="511340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F74919-4C60-8BDF-C496-2E3B47054A3B}"/>
              </a:ext>
            </a:extLst>
          </p:cNvPr>
          <p:cNvCxnSpPr>
            <a:cxnSpLocks/>
          </p:cNvCxnSpPr>
          <p:nvPr/>
        </p:nvCxnSpPr>
        <p:spPr>
          <a:xfrm>
            <a:off x="5787034" y="50943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31DB7F-4E29-25B0-A24F-CF3A926C40ED}"/>
              </a:ext>
            </a:extLst>
          </p:cNvPr>
          <p:cNvCxnSpPr>
            <a:cxnSpLocks/>
          </p:cNvCxnSpPr>
          <p:nvPr/>
        </p:nvCxnSpPr>
        <p:spPr>
          <a:xfrm>
            <a:off x="8749309" y="50562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F9083-80E1-1F26-28E7-D468230270EF}"/>
                  </a:ext>
                </a:extLst>
              </p:cNvPr>
              <p:cNvSpPr txBox="1"/>
              <p:nvPr/>
            </p:nvSpPr>
            <p:spPr>
              <a:xfrm>
                <a:off x="-240533" y="2153548"/>
                <a:ext cx="86073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𝑞𝑢𝑒𝑢𝑒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 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F9083-80E1-1F26-28E7-D46823027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533" y="2153548"/>
                <a:ext cx="8607374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C0A5B7-4E78-FFF5-DEE4-0181E7156A49}"/>
                  </a:ext>
                </a:extLst>
              </p:cNvPr>
              <p:cNvSpPr txBox="1"/>
              <p:nvPr/>
            </p:nvSpPr>
            <p:spPr>
              <a:xfrm>
                <a:off x="1554025" y="2862538"/>
                <a:ext cx="9573474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200∙1000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0.001=0.00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C0A5B7-4E78-FFF5-DEE4-0181E715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025" y="2862538"/>
                <a:ext cx="9573474" cy="906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A886764-AFA3-EF9F-5680-339E9ADB7866}"/>
              </a:ext>
            </a:extLst>
          </p:cNvPr>
          <p:cNvSpPr txBox="1"/>
          <p:nvPr/>
        </p:nvSpPr>
        <p:spPr>
          <a:xfrm>
            <a:off x="912624" y="1319854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node 2: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21186B-DACD-6FA8-0842-6A772B75A271}"/>
              </a:ext>
            </a:extLst>
          </p:cNvPr>
          <p:cNvSpPr txBox="1"/>
          <p:nvPr/>
        </p:nvSpPr>
        <p:spPr>
          <a:xfrm>
            <a:off x="7712957" y="344678"/>
            <a:ext cx="4034268" cy="923330"/>
          </a:xfrm>
          <a:prstGeom prst="rect">
            <a:avLst/>
          </a:prstGeom>
          <a:noFill/>
          <a:ln>
            <a:solidFill>
              <a:srgbClr val="0000A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Propagation speed: s = 2 *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delay at each router = 1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Queuing delay at each router = 2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BAFC57-55AC-A1E6-9922-5E9A441D46CA}"/>
                  </a:ext>
                </a:extLst>
              </p:cNvPr>
              <p:cNvSpPr txBox="1"/>
              <p:nvPr/>
            </p:nvSpPr>
            <p:spPr>
              <a:xfrm>
                <a:off x="6385717" y="2069877"/>
                <a:ext cx="2912556" cy="66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0.001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.002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BAFC57-55AC-A1E6-9922-5E9A441D4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17" y="2069877"/>
                <a:ext cx="2912556" cy="663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9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4CE5-40B2-5A30-A5D3-692F8715B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180422-B1B2-3D9B-BBFD-8BE2A769194A}"/>
              </a:ext>
            </a:extLst>
          </p:cNvPr>
          <p:cNvCxnSpPr>
            <a:cxnSpLocks/>
          </p:cNvCxnSpPr>
          <p:nvPr/>
        </p:nvCxnSpPr>
        <p:spPr>
          <a:xfrm flipV="1">
            <a:off x="1816815" y="5627162"/>
            <a:ext cx="8456506" cy="24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CADD64-8B5B-30E6-AE4E-04714E31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End to End Delay</a:t>
            </a:r>
            <a:endParaRPr lang="en-US" sz="4400" dirty="0"/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CA02D61A-4DD3-2F70-BE20-695E2DFDB6CC}"/>
              </a:ext>
            </a:extLst>
          </p:cNvPr>
          <p:cNvGrpSpPr>
            <a:grpSpLocks/>
          </p:cNvGrpSpPr>
          <p:nvPr/>
        </p:nvGrpSpPr>
        <p:grpSpPr bwMode="auto">
          <a:xfrm>
            <a:off x="1147656" y="5353542"/>
            <a:ext cx="779506" cy="679450"/>
            <a:chOff x="-44" y="1473"/>
            <a:chExt cx="981" cy="1105"/>
          </a:xfrm>
        </p:grpSpPr>
        <p:pic>
          <p:nvPicPr>
            <p:cNvPr id="4" name="Picture 70" descr="desktop_computer_stylized_medium">
              <a:extLst>
                <a:ext uri="{FF2B5EF4-FFF2-40B4-BE49-F238E27FC236}">
                  <a16:creationId xmlns:a16="http://schemas.microsoft.com/office/drawing/2014/main" id="{B47A91DD-0D28-E3B9-EFD1-C71168AB1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9E503128-B861-B7A7-360F-F77478DB02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E92251-4F40-C6F3-86D5-948D04A0376F}"/>
              </a:ext>
            </a:extLst>
          </p:cNvPr>
          <p:cNvGrpSpPr/>
          <p:nvPr/>
        </p:nvGrpSpPr>
        <p:grpSpPr>
          <a:xfrm>
            <a:off x="3907836" y="5422313"/>
            <a:ext cx="941240" cy="541908"/>
            <a:chOff x="7493876" y="2774731"/>
            <a:chExt cx="1481958" cy="894622"/>
          </a:xfrm>
        </p:grpSpPr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F8AAD8B6-3369-9A4A-AF37-62802C3EB9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BB3F4C-C7D5-1216-3AED-E883C0F7B28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B54FA6-CF5C-DB4D-570C-44BF2168E0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" name="Freeform 138">
                <a:extLst>
                  <a:ext uri="{FF2B5EF4-FFF2-40B4-BE49-F238E27FC236}">
                    <a16:creationId xmlns:a16="http://schemas.microsoft.com/office/drawing/2014/main" id="{A4117844-69AC-8E61-7ACD-CF001681EB0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9">
                <a:extLst>
                  <a:ext uri="{FF2B5EF4-FFF2-40B4-BE49-F238E27FC236}">
                    <a16:creationId xmlns:a16="http://schemas.microsoft.com/office/drawing/2014/main" id="{212EC59C-F14D-59DC-75C7-D4301F8BD5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id="{02CA4EF2-FF4D-71E6-4797-997A8770BB5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0C77B9F3-A5A9-ACB5-AFC1-5EB1636273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81B610-27D9-FE49-F770-9D16F09A6B8D}"/>
              </a:ext>
            </a:extLst>
          </p:cNvPr>
          <p:cNvGrpSpPr/>
          <p:nvPr/>
        </p:nvGrpSpPr>
        <p:grpSpPr>
          <a:xfrm>
            <a:off x="6829750" y="5422313"/>
            <a:ext cx="941240" cy="541908"/>
            <a:chOff x="7493876" y="2774731"/>
            <a:chExt cx="1481958" cy="894622"/>
          </a:xfrm>
        </p:grpSpPr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FB7CA123-6A0C-A02A-07C5-3F6D1F615D5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D4B68F-C531-F88A-09AA-C7A4511867C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D127D7-D9EA-437C-A1CA-0F24E7E45EE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" name="Freeform 138">
                <a:extLst>
                  <a:ext uri="{FF2B5EF4-FFF2-40B4-BE49-F238E27FC236}">
                    <a16:creationId xmlns:a16="http://schemas.microsoft.com/office/drawing/2014/main" id="{0ECCB4A6-8E93-79B1-6A1D-09173BB8906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CD4BDD81-00EE-8EA8-2FB6-3D5721FBCB3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40">
                <a:extLst>
                  <a:ext uri="{FF2B5EF4-FFF2-40B4-BE49-F238E27FC236}">
                    <a16:creationId xmlns:a16="http://schemas.microsoft.com/office/drawing/2014/main" id="{6524E4AD-B459-DBAC-8F92-AF95CBCB10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41">
                <a:extLst>
                  <a:ext uri="{FF2B5EF4-FFF2-40B4-BE49-F238E27FC236}">
                    <a16:creationId xmlns:a16="http://schemas.microsoft.com/office/drawing/2014/main" id="{7AF09630-2528-803A-F338-1595C3CD75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DE5628AD-D8D9-E630-B0FD-149B80691700}"/>
              </a:ext>
            </a:extLst>
          </p:cNvPr>
          <p:cNvGrpSpPr>
            <a:grpSpLocks/>
          </p:cNvGrpSpPr>
          <p:nvPr/>
        </p:nvGrpSpPr>
        <p:grpSpPr bwMode="auto">
          <a:xfrm>
            <a:off x="9751664" y="5353542"/>
            <a:ext cx="779506" cy="679450"/>
            <a:chOff x="-44" y="1473"/>
            <a:chExt cx="981" cy="1105"/>
          </a:xfrm>
        </p:grpSpPr>
        <p:pic>
          <p:nvPicPr>
            <p:cNvPr id="33" name="Picture 70" descr="desktop_computer_stylized_medium">
              <a:extLst>
                <a:ext uri="{FF2B5EF4-FFF2-40B4-BE49-F238E27FC236}">
                  <a16:creationId xmlns:a16="http://schemas.microsoft.com/office/drawing/2014/main" id="{15F376EC-98BC-B755-F8CC-EEA120AF1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00C08C9A-5967-9211-25D2-6864EF0C5A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4CAFDD5-9CB1-1400-0A24-C9AFA4F9FED6}"/>
              </a:ext>
            </a:extLst>
          </p:cNvPr>
          <p:cNvSpPr txBox="1"/>
          <p:nvPr/>
        </p:nvSpPr>
        <p:spPr>
          <a:xfrm>
            <a:off x="1017795" y="6087630"/>
            <a:ext cx="11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A</a:t>
            </a:r>
            <a:br>
              <a:rPr lang="en-US" dirty="0"/>
            </a:br>
            <a:r>
              <a:rPr lang="en-US" dirty="0"/>
              <a:t>(node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E0A2B0-3113-3339-4AEA-C3ED507274F2}"/>
              </a:ext>
            </a:extLst>
          </p:cNvPr>
          <p:cNvSpPr txBox="1"/>
          <p:nvPr/>
        </p:nvSpPr>
        <p:spPr>
          <a:xfrm>
            <a:off x="9859928" y="6087630"/>
            <a:ext cx="8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79F8E0-4AD6-D8C2-91A1-D096957BF1B5}"/>
              </a:ext>
            </a:extLst>
          </p:cNvPr>
          <p:cNvSpPr txBox="1"/>
          <p:nvPr/>
        </p:nvSpPr>
        <p:spPr>
          <a:xfrm>
            <a:off x="3613252" y="6087630"/>
            <a:ext cx="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1</a:t>
            </a:r>
          </a:p>
          <a:p>
            <a:pPr algn="ctr"/>
            <a:r>
              <a:rPr lang="en-US" dirty="0"/>
              <a:t>(node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C41B10-ED56-600A-9532-1A719E2D51D8}"/>
              </a:ext>
            </a:extLst>
          </p:cNvPr>
          <p:cNvSpPr txBox="1"/>
          <p:nvPr/>
        </p:nvSpPr>
        <p:spPr>
          <a:xfrm>
            <a:off x="6484740" y="6087630"/>
            <a:ext cx="18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2</a:t>
            </a:r>
            <a:br>
              <a:rPr lang="en-US" dirty="0"/>
            </a:br>
            <a:r>
              <a:rPr lang="en-US" dirty="0"/>
              <a:t>(node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BAD81-EC37-18A3-0E5F-9DCE6FBB445A}"/>
              </a:ext>
            </a:extLst>
          </p:cNvPr>
          <p:cNvSpPr txBox="1"/>
          <p:nvPr/>
        </p:nvSpPr>
        <p:spPr>
          <a:xfrm>
            <a:off x="1563044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1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100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553265-944A-5EFF-2E1C-DB287E9572FF}"/>
              </a:ext>
            </a:extLst>
          </p:cNvPr>
          <p:cNvSpPr txBox="1"/>
          <p:nvPr/>
        </p:nvSpPr>
        <p:spPr>
          <a:xfrm>
            <a:off x="7578441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2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50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32CE9-C89A-1B50-3DCF-70202BEAACFC}"/>
              </a:ext>
            </a:extLst>
          </p:cNvPr>
          <p:cNvSpPr txBox="1"/>
          <p:nvPr/>
        </p:nvSpPr>
        <p:spPr>
          <a:xfrm>
            <a:off x="4570742" y="4467069"/>
            <a:ext cx="31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500 </a:t>
            </a:r>
            <a:r>
              <a:rPr lang="en-US" sz="1400" dirty="0" err="1">
                <a:latin typeface="Consolas" panose="020B0609020204030204" pitchFamily="49" charset="0"/>
              </a:rPr>
              <a:t>kpbs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200 km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51FEF2-6F8F-33F9-93C8-DD679DF901A0}"/>
              </a:ext>
            </a:extLst>
          </p:cNvPr>
          <p:cNvCxnSpPr>
            <a:cxnSpLocks/>
          </p:cNvCxnSpPr>
          <p:nvPr/>
        </p:nvCxnSpPr>
        <p:spPr>
          <a:xfrm>
            <a:off x="2910484" y="511340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03AF77-7B7B-38D3-4F74-93C7170F1AA8}"/>
              </a:ext>
            </a:extLst>
          </p:cNvPr>
          <p:cNvCxnSpPr>
            <a:cxnSpLocks/>
          </p:cNvCxnSpPr>
          <p:nvPr/>
        </p:nvCxnSpPr>
        <p:spPr>
          <a:xfrm>
            <a:off x="5787034" y="50943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5C7849-3188-4CEB-8409-39C22C4ABC10}"/>
              </a:ext>
            </a:extLst>
          </p:cNvPr>
          <p:cNvCxnSpPr>
            <a:cxnSpLocks/>
          </p:cNvCxnSpPr>
          <p:nvPr/>
        </p:nvCxnSpPr>
        <p:spPr>
          <a:xfrm>
            <a:off x="8749309" y="50562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9ECA0B-48BB-CD9B-CFBF-2C4EA9701C6F}"/>
                  </a:ext>
                </a:extLst>
              </p:cNvPr>
              <p:cNvSpPr txBox="1"/>
              <p:nvPr/>
            </p:nvSpPr>
            <p:spPr>
              <a:xfrm>
                <a:off x="-437484" y="2153548"/>
                <a:ext cx="860737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𝑞𝑢𝑒𝑢𝑒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,3 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9ECA0B-48BB-CD9B-CFBF-2C4EA9701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7484" y="2153548"/>
                <a:ext cx="8607374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8F09F3-BBE7-F1E7-CCBD-47C75C247251}"/>
                  </a:ext>
                </a:extLst>
              </p:cNvPr>
              <p:cNvSpPr txBox="1"/>
              <p:nvPr/>
            </p:nvSpPr>
            <p:spPr>
              <a:xfrm>
                <a:off x="1585674" y="2862538"/>
                <a:ext cx="9573474" cy="9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50∙1000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05+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=3.75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8F09F3-BBE7-F1E7-CCBD-47C75C24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74" y="2862538"/>
                <a:ext cx="9573474" cy="906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D429F98A-CF7B-515F-0B68-169667CC58E9}"/>
              </a:ext>
            </a:extLst>
          </p:cNvPr>
          <p:cNvSpPr txBox="1"/>
          <p:nvPr/>
        </p:nvSpPr>
        <p:spPr>
          <a:xfrm>
            <a:off x="912624" y="1319854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node 3: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D19056-32B2-2A7F-FCCF-DF54A4317B9E}"/>
              </a:ext>
            </a:extLst>
          </p:cNvPr>
          <p:cNvSpPr txBox="1"/>
          <p:nvPr/>
        </p:nvSpPr>
        <p:spPr>
          <a:xfrm>
            <a:off x="7712957" y="344678"/>
            <a:ext cx="4034268" cy="923330"/>
          </a:xfrm>
          <a:prstGeom prst="rect">
            <a:avLst/>
          </a:prstGeom>
          <a:noFill/>
          <a:ln>
            <a:solidFill>
              <a:srgbClr val="0000A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Propagation speed: s = 2 *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delay at each router = 1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Queuing delay at each router = 2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886BB4-34E1-4207-DEB9-3EB8681F17B5}"/>
                  </a:ext>
                </a:extLst>
              </p:cNvPr>
              <p:cNvSpPr txBox="1"/>
              <p:nvPr/>
            </p:nvSpPr>
            <p:spPr>
              <a:xfrm>
                <a:off x="6188766" y="2069877"/>
                <a:ext cx="2912556" cy="66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0.001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.002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886BB4-34E1-4207-DEB9-3EB8681F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66" y="2069877"/>
                <a:ext cx="2912556" cy="663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8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F4F06-9060-6904-0320-14D64CD4B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A18535-99C8-375B-AC7C-705F54C6CFF4}"/>
              </a:ext>
            </a:extLst>
          </p:cNvPr>
          <p:cNvCxnSpPr>
            <a:cxnSpLocks/>
          </p:cNvCxnSpPr>
          <p:nvPr/>
        </p:nvCxnSpPr>
        <p:spPr>
          <a:xfrm flipV="1">
            <a:off x="1816815" y="5627162"/>
            <a:ext cx="8456506" cy="245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E55041-DE45-E13F-8287-00825E44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End to End Delay</a:t>
            </a:r>
            <a:endParaRPr lang="en-US" sz="4400" dirty="0"/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7CFA3FBE-931B-66F6-BE54-802F4AC50C55}"/>
              </a:ext>
            </a:extLst>
          </p:cNvPr>
          <p:cNvGrpSpPr>
            <a:grpSpLocks/>
          </p:cNvGrpSpPr>
          <p:nvPr/>
        </p:nvGrpSpPr>
        <p:grpSpPr bwMode="auto">
          <a:xfrm>
            <a:off x="1147656" y="5353542"/>
            <a:ext cx="779506" cy="679450"/>
            <a:chOff x="-44" y="1473"/>
            <a:chExt cx="981" cy="1105"/>
          </a:xfrm>
        </p:grpSpPr>
        <p:pic>
          <p:nvPicPr>
            <p:cNvPr id="4" name="Picture 70" descr="desktop_computer_stylized_medium">
              <a:extLst>
                <a:ext uri="{FF2B5EF4-FFF2-40B4-BE49-F238E27FC236}">
                  <a16:creationId xmlns:a16="http://schemas.microsoft.com/office/drawing/2014/main" id="{B679EA56-8F7D-CB27-6975-D0F9013DC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09B4768B-4875-15C9-8E65-39FB294660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20E5C6-1B4A-04FA-976D-F2528FA38E49}"/>
              </a:ext>
            </a:extLst>
          </p:cNvPr>
          <p:cNvGrpSpPr/>
          <p:nvPr/>
        </p:nvGrpSpPr>
        <p:grpSpPr>
          <a:xfrm>
            <a:off x="3907836" y="5422313"/>
            <a:ext cx="941240" cy="541908"/>
            <a:chOff x="7493876" y="2774731"/>
            <a:chExt cx="1481958" cy="894622"/>
          </a:xfrm>
        </p:grpSpPr>
        <p:sp>
          <p:nvSpPr>
            <p:cNvPr id="9" name="Freeform 135">
              <a:extLst>
                <a:ext uri="{FF2B5EF4-FFF2-40B4-BE49-F238E27FC236}">
                  <a16:creationId xmlns:a16="http://schemas.microsoft.com/office/drawing/2014/main" id="{ED96CF4C-C4F0-514B-8465-96E01DBDB10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AF40EF-4BBB-1F80-946A-F55148B6CB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2F417F-5523-B99A-3E19-8C95822AE46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" name="Freeform 138">
                <a:extLst>
                  <a:ext uri="{FF2B5EF4-FFF2-40B4-BE49-F238E27FC236}">
                    <a16:creationId xmlns:a16="http://schemas.microsoft.com/office/drawing/2014/main" id="{585D62AB-A2DB-3FFD-4DF7-C3A3651E070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39">
                <a:extLst>
                  <a:ext uri="{FF2B5EF4-FFF2-40B4-BE49-F238E27FC236}">
                    <a16:creationId xmlns:a16="http://schemas.microsoft.com/office/drawing/2014/main" id="{34DFB343-49E7-D4E3-F858-8FE504E62E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id="{5956087F-1550-E18E-60DE-8015012E18C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B35B1E94-9E04-C237-0362-4FB46872CA8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7B06EB-7EE8-9B99-F00B-38C2F95F722F}"/>
              </a:ext>
            </a:extLst>
          </p:cNvPr>
          <p:cNvGrpSpPr/>
          <p:nvPr/>
        </p:nvGrpSpPr>
        <p:grpSpPr>
          <a:xfrm>
            <a:off x="6829750" y="5422313"/>
            <a:ext cx="941240" cy="541908"/>
            <a:chOff x="7493876" y="2774731"/>
            <a:chExt cx="1481958" cy="894622"/>
          </a:xfrm>
        </p:grpSpPr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F45F8A29-51E5-FB78-21CC-681573816A3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C8206B-CDB9-59AC-24CB-C891B0640DE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21C43A-8C1B-1123-D047-930854AA1F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" name="Freeform 138">
                <a:extLst>
                  <a:ext uri="{FF2B5EF4-FFF2-40B4-BE49-F238E27FC236}">
                    <a16:creationId xmlns:a16="http://schemas.microsoft.com/office/drawing/2014/main" id="{6C375E33-2A9D-8951-5CE5-A106EA460F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39">
                <a:extLst>
                  <a:ext uri="{FF2B5EF4-FFF2-40B4-BE49-F238E27FC236}">
                    <a16:creationId xmlns:a16="http://schemas.microsoft.com/office/drawing/2014/main" id="{48D59C83-D597-1F45-5A33-5C5EE5EF6F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140">
                <a:extLst>
                  <a:ext uri="{FF2B5EF4-FFF2-40B4-BE49-F238E27FC236}">
                    <a16:creationId xmlns:a16="http://schemas.microsoft.com/office/drawing/2014/main" id="{F6FC748B-B1CF-2B0C-7B7A-E5F7A2DC122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141">
                <a:extLst>
                  <a:ext uri="{FF2B5EF4-FFF2-40B4-BE49-F238E27FC236}">
                    <a16:creationId xmlns:a16="http://schemas.microsoft.com/office/drawing/2014/main" id="{1C1C9A73-D1A9-D3DC-B334-6E0B049017E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69">
            <a:extLst>
              <a:ext uri="{FF2B5EF4-FFF2-40B4-BE49-F238E27FC236}">
                <a16:creationId xmlns:a16="http://schemas.microsoft.com/office/drawing/2014/main" id="{EB0BD25A-CAED-3EB0-1E3A-5EE890B76DE1}"/>
              </a:ext>
            </a:extLst>
          </p:cNvPr>
          <p:cNvGrpSpPr>
            <a:grpSpLocks/>
          </p:cNvGrpSpPr>
          <p:nvPr/>
        </p:nvGrpSpPr>
        <p:grpSpPr bwMode="auto">
          <a:xfrm>
            <a:off x="9751664" y="5353542"/>
            <a:ext cx="779506" cy="679450"/>
            <a:chOff x="-44" y="1473"/>
            <a:chExt cx="981" cy="1105"/>
          </a:xfrm>
        </p:grpSpPr>
        <p:pic>
          <p:nvPicPr>
            <p:cNvPr id="33" name="Picture 70" descr="desktop_computer_stylized_medium">
              <a:extLst>
                <a:ext uri="{FF2B5EF4-FFF2-40B4-BE49-F238E27FC236}">
                  <a16:creationId xmlns:a16="http://schemas.microsoft.com/office/drawing/2014/main" id="{2B9C6166-1F3B-CCF3-5A53-F03F31813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id="{743AE77F-0ED7-DACB-A95E-7A99103BD7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494DEA7-F0A9-C59F-EF8B-16481561F75D}"/>
              </a:ext>
            </a:extLst>
          </p:cNvPr>
          <p:cNvSpPr txBox="1"/>
          <p:nvPr/>
        </p:nvSpPr>
        <p:spPr>
          <a:xfrm>
            <a:off x="1017795" y="6087630"/>
            <a:ext cx="11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A</a:t>
            </a:r>
            <a:br>
              <a:rPr lang="en-US" dirty="0"/>
            </a:br>
            <a:r>
              <a:rPr lang="en-US" dirty="0"/>
              <a:t>(node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790621-0328-1F8E-84D8-919BF2372049}"/>
              </a:ext>
            </a:extLst>
          </p:cNvPr>
          <p:cNvSpPr txBox="1"/>
          <p:nvPr/>
        </p:nvSpPr>
        <p:spPr>
          <a:xfrm>
            <a:off x="9859928" y="6087630"/>
            <a:ext cx="8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ECC054-208D-27C5-AB48-BE1284253FA1}"/>
              </a:ext>
            </a:extLst>
          </p:cNvPr>
          <p:cNvSpPr txBox="1"/>
          <p:nvPr/>
        </p:nvSpPr>
        <p:spPr>
          <a:xfrm>
            <a:off x="3613252" y="6087630"/>
            <a:ext cx="15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1</a:t>
            </a:r>
          </a:p>
          <a:p>
            <a:pPr algn="ctr"/>
            <a:r>
              <a:rPr lang="en-US" dirty="0"/>
              <a:t>(node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504C0B-B26B-F083-F462-CD3E58C3D71B}"/>
              </a:ext>
            </a:extLst>
          </p:cNvPr>
          <p:cNvSpPr txBox="1"/>
          <p:nvPr/>
        </p:nvSpPr>
        <p:spPr>
          <a:xfrm>
            <a:off x="6484740" y="6087630"/>
            <a:ext cx="182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router 2</a:t>
            </a:r>
            <a:br>
              <a:rPr lang="en-US" dirty="0"/>
            </a:br>
            <a:r>
              <a:rPr lang="en-US" dirty="0"/>
              <a:t>(node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7E261-21AD-33C3-C41C-ABB4AED4B32E}"/>
              </a:ext>
            </a:extLst>
          </p:cNvPr>
          <p:cNvSpPr txBox="1"/>
          <p:nvPr/>
        </p:nvSpPr>
        <p:spPr>
          <a:xfrm>
            <a:off x="1563044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1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100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1AAA0-3322-199A-4C99-AD23DDB0AD24}"/>
              </a:ext>
            </a:extLst>
          </p:cNvPr>
          <p:cNvSpPr txBox="1"/>
          <p:nvPr/>
        </p:nvSpPr>
        <p:spPr>
          <a:xfrm>
            <a:off x="7578441" y="4467069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2 </a:t>
            </a:r>
            <a:r>
              <a:rPr lang="en-US" sz="1400" dirty="0" err="1">
                <a:latin typeface="Consolas" panose="020B0609020204030204" pitchFamily="49" charset="0"/>
              </a:rPr>
              <a:t>Mpbs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50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B3B12-6ED4-16AF-1ECA-5912F7710E39}"/>
              </a:ext>
            </a:extLst>
          </p:cNvPr>
          <p:cNvSpPr txBox="1"/>
          <p:nvPr/>
        </p:nvSpPr>
        <p:spPr>
          <a:xfrm>
            <a:off x="4570742" y="4467069"/>
            <a:ext cx="314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transmission rate = 500 </a:t>
            </a:r>
            <a:r>
              <a:rPr lang="en-US" sz="1400" dirty="0" err="1">
                <a:latin typeface="Consolas" panose="020B0609020204030204" pitchFamily="49" charset="0"/>
              </a:rPr>
              <a:t>kpbs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link length = 200 km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E9A221-5B76-A453-C698-EB5EE9451761}"/>
              </a:ext>
            </a:extLst>
          </p:cNvPr>
          <p:cNvCxnSpPr>
            <a:cxnSpLocks/>
          </p:cNvCxnSpPr>
          <p:nvPr/>
        </p:nvCxnSpPr>
        <p:spPr>
          <a:xfrm>
            <a:off x="2910484" y="511340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40AF0C-30E7-C423-80D3-78462D95E66D}"/>
              </a:ext>
            </a:extLst>
          </p:cNvPr>
          <p:cNvCxnSpPr>
            <a:cxnSpLocks/>
          </p:cNvCxnSpPr>
          <p:nvPr/>
        </p:nvCxnSpPr>
        <p:spPr>
          <a:xfrm>
            <a:off x="5787034" y="50943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E32C8C-B047-F51D-FA20-3B33AFB2A7B2}"/>
              </a:ext>
            </a:extLst>
          </p:cNvPr>
          <p:cNvCxnSpPr>
            <a:cxnSpLocks/>
          </p:cNvCxnSpPr>
          <p:nvPr/>
        </p:nvCxnSpPr>
        <p:spPr>
          <a:xfrm>
            <a:off x="8749309" y="5056250"/>
            <a:ext cx="0" cy="46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5AA3CF-A9AE-3EC4-8B95-2016DB72553A}"/>
                  </a:ext>
                </a:extLst>
              </p:cNvPr>
              <p:cNvSpPr txBox="1"/>
              <p:nvPr/>
            </p:nvSpPr>
            <p:spPr>
              <a:xfrm>
                <a:off x="1604272" y="2789767"/>
                <a:ext cx="8607374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1,5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+6+3,75=11,25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5AA3CF-A9AE-3EC4-8B95-2016DB725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72" y="2789767"/>
                <a:ext cx="8607374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CEEF9C6-0ED1-0594-BCA8-3A31562D3472}"/>
              </a:ext>
            </a:extLst>
          </p:cNvPr>
          <p:cNvSpPr txBox="1"/>
          <p:nvPr/>
        </p:nvSpPr>
        <p:spPr>
          <a:xfrm>
            <a:off x="912624" y="1319854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the end-to-end-delay is: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C3E3FE-5C21-E9B1-2A69-133167DAA952}"/>
              </a:ext>
            </a:extLst>
          </p:cNvPr>
          <p:cNvSpPr txBox="1"/>
          <p:nvPr/>
        </p:nvSpPr>
        <p:spPr>
          <a:xfrm>
            <a:off x="7712957" y="344678"/>
            <a:ext cx="4034268" cy="923330"/>
          </a:xfrm>
          <a:prstGeom prst="rect">
            <a:avLst/>
          </a:prstGeom>
          <a:noFill/>
          <a:ln>
            <a:solidFill>
              <a:srgbClr val="0000A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Propagation speed: s = 2 *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delay at each router = 1 </a:t>
            </a:r>
            <a:r>
              <a:rPr lang="en-US" dirty="0" err="1"/>
              <a:t>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Queuing delay at each router = 2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20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6F5AC-A8E0-8066-72F4-F74C965C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BFF64F3-48CE-3E47-1655-59CF40A2046E}"/>
              </a:ext>
            </a:extLst>
          </p:cNvPr>
          <p:cNvGrpSpPr/>
          <p:nvPr/>
        </p:nvGrpSpPr>
        <p:grpSpPr>
          <a:xfrm>
            <a:off x="5290646" y="4818277"/>
            <a:ext cx="1463604" cy="806085"/>
            <a:chOff x="7493876" y="2774731"/>
            <a:chExt cx="1481958" cy="894622"/>
          </a:xfrm>
        </p:grpSpPr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BEF7E8A4-478B-5A9E-DBD3-3CF98A4F963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921A6AE7-E733-5C56-CF0B-0D340994C7E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BAD44522-0B63-B79D-9A00-E1EB72D0B5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07D235C6-A836-DBB1-6204-B6CA7E9AFC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6C40A898-60CF-34B7-6AA4-DE7E02E7D0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F8BA2A93-8371-9A1A-D14D-BBC16A8B33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BAE163E6-AAF4-F9B3-322F-DD4C30E7281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402DF5-8A88-A57D-36DE-2B5FFF20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Throughput</a:t>
            </a:r>
            <a:endParaRPr lang="en-US" sz="4400" dirty="0"/>
          </a:p>
        </p:txBody>
      </p:sp>
      <p:grpSp>
        <p:nvGrpSpPr>
          <p:cNvPr id="233" name="Group 64">
            <a:extLst>
              <a:ext uri="{FF2B5EF4-FFF2-40B4-BE49-F238E27FC236}">
                <a16:creationId xmlns:a16="http://schemas.microsoft.com/office/drawing/2014/main" id="{5C98C9B6-3D5D-62F9-BAE8-5BEF7D4B7013}"/>
              </a:ext>
            </a:extLst>
          </p:cNvPr>
          <p:cNvGrpSpPr>
            <a:grpSpLocks/>
          </p:cNvGrpSpPr>
          <p:nvPr/>
        </p:nvGrpSpPr>
        <p:grpSpPr bwMode="auto">
          <a:xfrm>
            <a:off x="2145061" y="4479369"/>
            <a:ext cx="695344" cy="1316742"/>
            <a:chOff x="4140" y="429"/>
            <a:chExt cx="1425" cy="239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18032C37-68C0-3348-3919-A0BA00BE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5" name="Rectangle 66">
              <a:extLst>
                <a:ext uri="{FF2B5EF4-FFF2-40B4-BE49-F238E27FC236}">
                  <a16:creationId xmlns:a16="http://schemas.microsoft.com/office/drawing/2014/main" id="{F6B78608-5A39-3D70-8D34-42278127B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9A4324AD-9DDE-389A-A5A4-44878DB01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366E4E95-4649-972F-FF39-17AEB0BF6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8" name="Rectangle 69">
              <a:extLst>
                <a:ext uri="{FF2B5EF4-FFF2-40B4-BE49-F238E27FC236}">
                  <a16:creationId xmlns:a16="http://schemas.microsoft.com/office/drawing/2014/main" id="{9BA4AFE2-590A-AFAC-2462-75DDD13A8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39" name="Group 70">
              <a:extLst>
                <a:ext uri="{FF2B5EF4-FFF2-40B4-BE49-F238E27FC236}">
                  <a16:creationId xmlns:a16="http://schemas.microsoft.com/office/drawing/2014/main" id="{20AB4D47-2D7B-9BE8-6C14-4CF54EEBB4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4" name="AutoShape 71">
                <a:extLst>
                  <a:ext uri="{FF2B5EF4-FFF2-40B4-BE49-F238E27FC236}">
                    <a16:creationId xmlns:a16="http://schemas.microsoft.com/office/drawing/2014/main" id="{AEC49DD9-70EE-9510-E391-B7F7E49B5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5" name="AutoShape 72">
                <a:extLst>
                  <a:ext uri="{FF2B5EF4-FFF2-40B4-BE49-F238E27FC236}">
                    <a16:creationId xmlns:a16="http://schemas.microsoft.com/office/drawing/2014/main" id="{E192E3B8-462A-C2A8-118E-5F67F9E5B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0" name="Rectangle 73">
              <a:extLst>
                <a:ext uri="{FF2B5EF4-FFF2-40B4-BE49-F238E27FC236}">
                  <a16:creationId xmlns:a16="http://schemas.microsoft.com/office/drawing/2014/main" id="{7A9AF641-8DBB-C925-0577-DC0A7AA66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1" name="Group 74">
              <a:extLst>
                <a:ext uri="{FF2B5EF4-FFF2-40B4-BE49-F238E27FC236}">
                  <a16:creationId xmlns:a16="http://schemas.microsoft.com/office/drawing/2014/main" id="{8201EAAE-06DC-C9C0-DC7A-4386B4536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2" name="AutoShape 75">
                <a:extLst>
                  <a:ext uri="{FF2B5EF4-FFF2-40B4-BE49-F238E27FC236}">
                    <a16:creationId xmlns:a16="http://schemas.microsoft.com/office/drawing/2014/main" id="{2077ED28-F764-853C-3A77-708CB5125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3" name="AutoShape 76">
                <a:extLst>
                  <a:ext uri="{FF2B5EF4-FFF2-40B4-BE49-F238E27FC236}">
                    <a16:creationId xmlns:a16="http://schemas.microsoft.com/office/drawing/2014/main" id="{A704201C-522F-0F07-3610-6BA9C1F41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2" name="Rectangle 77">
              <a:extLst>
                <a:ext uri="{FF2B5EF4-FFF2-40B4-BE49-F238E27FC236}">
                  <a16:creationId xmlns:a16="http://schemas.microsoft.com/office/drawing/2014/main" id="{53037539-C57A-AA04-5867-5B23E6EF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84DE2BC1-D1EC-BFA4-6010-1B29CF252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4" name="Group 79">
              <a:extLst>
                <a:ext uri="{FF2B5EF4-FFF2-40B4-BE49-F238E27FC236}">
                  <a16:creationId xmlns:a16="http://schemas.microsoft.com/office/drawing/2014/main" id="{8FB4ECD2-421F-BCF0-765F-79AD39ED6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0" name="AutoShape 80">
                <a:extLst>
                  <a:ext uri="{FF2B5EF4-FFF2-40B4-BE49-F238E27FC236}">
                    <a16:creationId xmlns:a16="http://schemas.microsoft.com/office/drawing/2014/main" id="{F1891F43-F13E-CDA2-997C-B26950E1D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1" name="AutoShape 81">
                <a:extLst>
                  <a:ext uri="{FF2B5EF4-FFF2-40B4-BE49-F238E27FC236}">
                    <a16:creationId xmlns:a16="http://schemas.microsoft.com/office/drawing/2014/main" id="{147325FC-4E19-5E5F-9884-657A9F8DC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5" name="Freeform 82">
              <a:extLst>
                <a:ext uri="{FF2B5EF4-FFF2-40B4-BE49-F238E27FC236}">
                  <a16:creationId xmlns:a16="http://schemas.microsoft.com/office/drawing/2014/main" id="{7D25F855-1FF5-E0F7-8594-9E03F8A4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6" name="Group 83">
              <a:extLst>
                <a:ext uri="{FF2B5EF4-FFF2-40B4-BE49-F238E27FC236}">
                  <a16:creationId xmlns:a16="http://schemas.microsoft.com/office/drawing/2014/main" id="{7B352C50-5EDF-6CC9-C05D-AC0E96108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8" name="AutoShape 84">
                <a:extLst>
                  <a:ext uri="{FF2B5EF4-FFF2-40B4-BE49-F238E27FC236}">
                    <a16:creationId xmlns:a16="http://schemas.microsoft.com/office/drawing/2014/main" id="{92A32DC5-D327-B68D-71B5-968033DD2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59" name="AutoShape 85">
                <a:extLst>
                  <a:ext uri="{FF2B5EF4-FFF2-40B4-BE49-F238E27FC236}">
                    <a16:creationId xmlns:a16="http://schemas.microsoft.com/office/drawing/2014/main" id="{7C319DF1-8782-AB8F-F8BF-43DF2D51F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7" name="Rectangle 86">
              <a:extLst>
                <a:ext uri="{FF2B5EF4-FFF2-40B4-BE49-F238E27FC236}">
                  <a16:creationId xmlns:a16="http://schemas.microsoft.com/office/drawing/2014/main" id="{3CEADB35-4A13-1E8E-F3AB-2CCC87F03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DF54D7FF-54A1-F69A-AEC4-91A7E9B9C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A207D2AF-13C8-274F-DCE8-123D47A4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0" name="Oval 89">
              <a:extLst>
                <a:ext uri="{FF2B5EF4-FFF2-40B4-BE49-F238E27FC236}">
                  <a16:creationId xmlns:a16="http://schemas.microsoft.com/office/drawing/2014/main" id="{2EA4576D-7C00-F5A9-D89D-C4D5A5D1A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41D0D57D-C3F0-5C68-9137-2EA78AF27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2" name="AutoShape 91">
              <a:extLst>
                <a:ext uri="{FF2B5EF4-FFF2-40B4-BE49-F238E27FC236}">
                  <a16:creationId xmlns:a16="http://schemas.microsoft.com/office/drawing/2014/main" id="{097E0B05-3135-366A-C6F8-C5428EE1A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3" name="AutoShape 92">
              <a:extLst>
                <a:ext uri="{FF2B5EF4-FFF2-40B4-BE49-F238E27FC236}">
                  <a16:creationId xmlns:a16="http://schemas.microsoft.com/office/drawing/2014/main" id="{8F80F1BA-FC60-9F5B-3DBF-70171E233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4" name="Oval 93">
              <a:extLst>
                <a:ext uri="{FF2B5EF4-FFF2-40B4-BE49-F238E27FC236}">
                  <a16:creationId xmlns:a16="http://schemas.microsoft.com/office/drawing/2014/main" id="{F036D44D-A779-142E-9B53-9B76CBB98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5" name="Oval 94">
              <a:extLst>
                <a:ext uri="{FF2B5EF4-FFF2-40B4-BE49-F238E27FC236}">
                  <a16:creationId xmlns:a16="http://schemas.microsoft.com/office/drawing/2014/main" id="{F14665DC-1425-6A50-79B6-07309BDBF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" name="Oval 95">
              <a:extLst>
                <a:ext uri="{FF2B5EF4-FFF2-40B4-BE49-F238E27FC236}">
                  <a16:creationId xmlns:a16="http://schemas.microsoft.com/office/drawing/2014/main" id="{03F8285F-84B7-51CF-F6D3-4779992EF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7" name="Rectangle 96">
              <a:extLst>
                <a:ext uri="{FF2B5EF4-FFF2-40B4-BE49-F238E27FC236}">
                  <a16:creationId xmlns:a16="http://schemas.microsoft.com/office/drawing/2014/main" id="{7D1CD992-3F8C-EDF0-3A0E-7DACFB3C6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266" name="Group 61">
            <a:extLst>
              <a:ext uri="{FF2B5EF4-FFF2-40B4-BE49-F238E27FC236}">
                <a16:creationId xmlns:a16="http://schemas.microsoft.com/office/drawing/2014/main" id="{8140E587-F5CA-7081-05A5-604BFB0B495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381305" y="4593174"/>
            <a:ext cx="1168290" cy="1256291"/>
            <a:chOff x="-44" y="1473"/>
            <a:chExt cx="981" cy="1105"/>
          </a:xfrm>
        </p:grpSpPr>
        <p:pic>
          <p:nvPicPr>
            <p:cNvPr id="267" name="Picture 62" descr="desktop_computer_stylized_medium">
              <a:extLst>
                <a:ext uri="{FF2B5EF4-FFF2-40B4-BE49-F238E27FC236}">
                  <a16:creationId xmlns:a16="http://schemas.microsoft.com/office/drawing/2014/main" id="{0C80FBEB-AE67-DBF1-8DE6-82FBD72EF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B9AFF214-EE66-0BFD-1C4C-7F6E5F9A86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C09AB361-387C-B89A-C318-AF271B67E610}"/>
              </a:ext>
            </a:extLst>
          </p:cNvPr>
          <p:cNvSpPr/>
          <p:nvPr/>
        </p:nvSpPr>
        <p:spPr>
          <a:xfrm>
            <a:off x="2840405" y="5059065"/>
            <a:ext cx="2445610" cy="2334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C6C7C67-8E06-D051-F235-16E557490CB6}"/>
              </a:ext>
            </a:extLst>
          </p:cNvPr>
          <p:cNvSpPr/>
          <p:nvPr/>
        </p:nvSpPr>
        <p:spPr>
          <a:xfrm>
            <a:off x="6753318" y="5030586"/>
            <a:ext cx="2735393" cy="25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56316-14EA-8FE2-16C8-1BB9E63DA174}"/>
              </a:ext>
            </a:extLst>
          </p:cNvPr>
          <p:cNvSpPr txBox="1"/>
          <p:nvPr/>
        </p:nvSpPr>
        <p:spPr>
          <a:xfrm>
            <a:off x="3733800" y="5552657"/>
            <a:ext cx="102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baseline="-25000" dirty="0"/>
              <a:t>A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18009-E083-ADEF-093C-8AF3E817C30E}"/>
              </a:ext>
            </a:extLst>
          </p:cNvPr>
          <p:cNvSpPr txBox="1"/>
          <p:nvPr/>
        </p:nvSpPr>
        <p:spPr>
          <a:xfrm>
            <a:off x="7696731" y="5534501"/>
            <a:ext cx="102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baseline="-25000" dirty="0"/>
              <a:t>B</a:t>
            </a:r>
            <a:endParaRPr lang="en-US" b="1" baseline="-250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00E0F78-3A9F-EC22-4FDA-9D8404DBE81D}"/>
              </a:ext>
            </a:extLst>
          </p:cNvPr>
          <p:cNvSpPr txBox="1">
            <a:spLocks noChangeArrowheads="1"/>
          </p:cNvSpPr>
          <p:nvPr/>
        </p:nvSpPr>
        <p:spPr>
          <a:xfrm>
            <a:off x="825267" y="1388521"/>
            <a:ext cx="10973804" cy="220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throughput: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rate (bits/time unit) at which bits are being sent from sender to receiver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82625" lvl="1" indent="-225425">
              <a:defRPr/>
            </a:pPr>
            <a:r>
              <a:rPr lang="en-US" sz="2800" dirty="0"/>
              <a:t>example: transfer a large file from host A to B</a:t>
            </a:r>
          </a:p>
          <a:p>
            <a:pPr marL="682625" lvl="1" indent="-225425">
              <a:defRPr/>
            </a:pPr>
            <a:r>
              <a:rPr lang="en-US" sz="2800" dirty="0"/>
              <a:t>throughput is the speed in bits/sec that B receives the file</a:t>
            </a:r>
            <a:endParaRPr lang="en-US" altLang="en-US" sz="280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8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88971-EA07-7AE9-1CED-9C57DAB0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E1D2A49-ED8F-BDCD-74F1-257186A77F0E}"/>
              </a:ext>
            </a:extLst>
          </p:cNvPr>
          <p:cNvGrpSpPr/>
          <p:nvPr/>
        </p:nvGrpSpPr>
        <p:grpSpPr>
          <a:xfrm>
            <a:off x="5290646" y="4818277"/>
            <a:ext cx="1463604" cy="806085"/>
            <a:chOff x="7493876" y="2774731"/>
            <a:chExt cx="1481958" cy="894622"/>
          </a:xfrm>
        </p:grpSpPr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FB6D463F-4FE8-625B-809C-A112C8C77E6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55CAFAEA-EF15-A77A-4BD7-0C58A335A85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4C93F665-09E3-703E-068E-CD507813046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2A3C95A4-04EF-4AFD-F4F1-9355BE8149E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F92A8308-D0B8-2DA3-BA84-71683FA5904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C5241793-32F7-E1CD-883D-835B9F6DBF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E1882B62-C4F7-A03E-DCB5-5857A72B786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7495DB-4A40-BA83-1C4D-192B7963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Throughput</a:t>
            </a:r>
            <a:endParaRPr lang="en-US" sz="4400" dirty="0"/>
          </a:p>
        </p:txBody>
      </p:sp>
      <p:grpSp>
        <p:nvGrpSpPr>
          <p:cNvPr id="233" name="Group 64">
            <a:extLst>
              <a:ext uri="{FF2B5EF4-FFF2-40B4-BE49-F238E27FC236}">
                <a16:creationId xmlns:a16="http://schemas.microsoft.com/office/drawing/2014/main" id="{FBE0379D-C4A9-EAE6-1E04-78FDF82A755F}"/>
              </a:ext>
            </a:extLst>
          </p:cNvPr>
          <p:cNvGrpSpPr>
            <a:grpSpLocks/>
          </p:cNvGrpSpPr>
          <p:nvPr/>
        </p:nvGrpSpPr>
        <p:grpSpPr bwMode="auto">
          <a:xfrm>
            <a:off x="2145061" y="4479369"/>
            <a:ext cx="695344" cy="1316742"/>
            <a:chOff x="4140" y="429"/>
            <a:chExt cx="1425" cy="239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A0A5D77D-244D-C0EF-4879-6D870050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5" name="Rectangle 66">
              <a:extLst>
                <a:ext uri="{FF2B5EF4-FFF2-40B4-BE49-F238E27FC236}">
                  <a16:creationId xmlns:a16="http://schemas.microsoft.com/office/drawing/2014/main" id="{B0213512-35B8-004D-0D29-E4493330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3946F1AE-2EB5-D6DE-6960-F5763BFF0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4AC36EA5-C8EA-A4CA-3203-E28E0C29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8" name="Rectangle 69">
              <a:extLst>
                <a:ext uri="{FF2B5EF4-FFF2-40B4-BE49-F238E27FC236}">
                  <a16:creationId xmlns:a16="http://schemas.microsoft.com/office/drawing/2014/main" id="{15DCDD43-9422-A877-B623-9C99CDB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39" name="Group 70">
              <a:extLst>
                <a:ext uri="{FF2B5EF4-FFF2-40B4-BE49-F238E27FC236}">
                  <a16:creationId xmlns:a16="http://schemas.microsoft.com/office/drawing/2014/main" id="{BAB03E9E-F8A1-C3CB-D6CE-217A14BE8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4" name="AutoShape 71">
                <a:extLst>
                  <a:ext uri="{FF2B5EF4-FFF2-40B4-BE49-F238E27FC236}">
                    <a16:creationId xmlns:a16="http://schemas.microsoft.com/office/drawing/2014/main" id="{1ABD5AA0-3295-05E1-AFA1-03D391D54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5" name="AutoShape 72">
                <a:extLst>
                  <a:ext uri="{FF2B5EF4-FFF2-40B4-BE49-F238E27FC236}">
                    <a16:creationId xmlns:a16="http://schemas.microsoft.com/office/drawing/2014/main" id="{D9767DCF-9241-2A4F-451E-B1BA48A3E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0" name="Rectangle 73">
              <a:extLst>
                <a:ext uri="{FF2B5EF4-FFF2-40B4-BE49-F238E27FC236}">
                  <a16:creationId xmlns:a16="http://schemas.microsoft.com/office/drawing/2014/main" id="{107820F9-FCE2-067F-A311-D86D93DCE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1" name="Group 74">
              <a:extLst>
                <a:ext uri="{FF2B5EF4-FFF2-40B4-BE49-F238E27FC236}">
                  <a16:creationId xmlns:a16="http://schemas.microsoft.com/office/drawing/2014/main" id="{60F5D9E6-F248-4884-3BBC-5D5AAB1ABC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2" name="AutoShape 75">
                <a:extLst>
                  <a:ext uri="{FF2B5EF4-FFF2-40B4-BE49-F238E27FC236}">
                    <a16:creationId xmlns:a16="http://schemas.microsoft.com/office/drawing/2014/main" id="{56C1A511-8AA6-2E4C-848F-7CADE6890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3" name="AutoShape 76">
                <a:extLst>
                  <a:ext uri="{FF2B5EF4-FFF2-40B4-BE49-F238E27FC236}">
                    <a16:creationId xmlns:a16="http://schemas.microsoft.com/office/drawing/2014/main" id="{8835C042-A867-96B8-01E5-BBA36E0B6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2" name="Rectangle 77">
              <a:extLst>
                <a:ext uri="{FF2B5EF4-FFF2-40B4-BE49-F238E27FC236}">
                  <a16:creationId xmlns:a16="http://schemas.microsoft.com/office/drawing/2014/main" id="{EA46A7D2-7817-8824-3593-6B8A7B5A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79B46787-DDAB-5C67-D1E1-0BED13198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4" name="Group 79">
              <a:extLst>
                <a:ext uri="{FF2B5EF4-FFF2-40B4-BE49-F238E27FC236}">
                  <a16:creationId xmlns:a16="http://schemas.microsoft.com/office/drawing/2014/main" id="{161B0506-2BD6-53E4-AE7D-0AEF0D1B9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0" name="AutoShape 80">
                <a:extLst>
                  <a:ext uri="{FF2B5EF4-FFF2-40B4-BE49-F238E27FC236}">
                    <a16:creationId xmlns:a16="http://schemas.microsoft.com/office/drawing/2014/main" id="{AD337458-A9A9-6D73-B9AD-416D4B3BA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1" name="AutoShape 81">
                <a:extLst>
                  <a:ext uri="{FF2B5EF4-FFF2-40B4-BE49-F238E27FC236}">
                    <a16:creationId xmlns:a16="http://schemas.microsoft.com/office/drawing/2014/main" id="{12727F21-36DE-A631-CBD6-654A7C51C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5" name="Freeform 82">
              <a:extLst>
                <a:ext uri="{FF2B5EF4-FFF2-40B4-BE49-F238E27FC236}">
                  <a16:creationId xmlns:a16="http://schemas.microsoft.com/office/drawing/2014/main" id="{59193A88-EABB-6A97-A5CD-26374168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6" name="Group 83">
              <a:extLst>
                <a:ext uri="{FF2B5EF4-FFF2-40B4-BE49-F238E27FC236}">
                  <a16:creationId xmlns:a16="http://schemas.microsoft.com/office/drawing/2014/main" id="{941FDF80-D3DC-FFD7-A7BF-57257B3B6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8" name="AutoShape 84">
                <a:extLst>
                  <a:ext uri="{FF2B5EF4-FFF2-40B4-BE49-F238E27FC236}">
                    <a16:creationId xmlns:a16="http://schemas.microsoft.com/office/drawing/2014/main" id="{D64216E2-84E4-224C-9AA7-3F0ECDDA3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59" name="AutoShape 85">
                <a:extLst>
                  <a:ext uri="{FF2B5EF4-FFF2-40B4-BE49-F238E27FC236}">
                    <a16:creationId xmlns:a16="http://schemas.microsoft.com/office/drawing/2014/main" id="{0F2A3E6F-236B-96D0-119D-C5D436E2C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7" name="Rectangle 86">
              <a:extLst>
                <a:ext uri="{FF2B5EF4-FFF2-40B4-BE49-F238E27FC236}">
                  <a16:creationId xmlns:a16="http://schemas.microsoft.com/office/drawing/2014/main" id="{75058E75-889F-F8A6-8C27-DE5F54B83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372AC6F4-0D7E-3CB6-770F-61541516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5F45F237-4548-D50D-D2AF-19F3938A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0" name="Oval 89">
              <a:extLst>
                <a:ext uri="{FF2B5EF4-FFF2-40B4-BE49-F238E27FC236}">
                  <a16:creationId xmlns:a16="http://schemas.microsoft.com/office/drawing/2014/main" id="{55CCD58E-D1D6-A245-76DA-8CA4AFFE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05ADDBE6-28C3-25FA-BBF0-F704AA3EA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2" name="AutoShape 91">
              <a:extLst>
                <a:ext uri="{FF2B5EF4-FFF2-40B4-BE49-F238E27FC236}">
                  <a16:creationId xmlns:a16="http://schemas.microsoft.com/office/drawing/2014/main" id="{BBCFC065-383E-C04D-73D6-9E86C112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3" name="AutoShape 92">
              <a:extLst>
                <a:ext uri="{FF2B5EF4-FFF2-40B4-BE49-F238E27FC236}">
                  <a16:creationId xmlns:a16="http://schemas.microsoft.com/office/drawing/2014/main" id="{C6E27B2D-7398-E5AE-E8CC-0CF3E3F7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4" name="Oval 93">
              <a:extLst>
                <a:ext uri="{FF2B5EF4-FFF2-40B4-BE49-F238E27FC236}">
                  <a16:creationId xmlns:a16="http://schemas.microsoft.com/office/drawing/2014/main" id="{60CEDBA7-7531-B4ED-CEDB-C5AC677E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5" name="Oval 94">
              <a:extLst>
                <a:ext uri="{FF2B5EF4-FFF2-40B4-BE49-F238E27FC236}">
                  <a16:creationId xmlns:a16="http://schemas.microsoft.com/office/drawing/2014/main" id="{BF002B5A-3BD5-23A3-5ECC-57B13DF49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" name="Oval 95">
              <a:extLst>
                <a:ext uri="{FF2B5EF4-FFF2-40B4-BE49-F238E27FC236}">
                  <a16:creationId xmlns:a16="http://schemas.microsoft.com/office/drawing/2014/main" id="{3373289B-B5FD-FD3F-572E-16D0C98E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7" name="Rectangle 96">
              <a:extLst>
                <a:ext uri="{FF2B5EF4-FFF2-40B4-BE49-F238E27FC236}">
                  <a16:creationId xmlns:a16="http://schemas.microsoft.com/office/drawing/2014/main" id="{EE58C8FA-EDBF-E3F7-75BC-4109D7749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266" name="Group 61">
            <a:extLst>
              <a:ext uri="{FF2B5EF4-FFF2-40B4-BE49-F238E27FC236}">
                <a16:creationId xmlns:a16="http://schemas.microsoft.com/office/drawing/2014/main" id="{2C19ECF1-E642-F3C5-8E6B-D9E429CD9DD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381305" y="4593174"/>
            <a:ext cx="1168290" cy="1256291"/>
            <a:chOff x="-44" y="1473"/>
            <a:chExt cx="981" cy="1105"/>
          </a:xfrm>
        </p:grpSpPr>
        <p:pic>
          <p:nvPicPr>
            <p:cNvPr id="267" name="Picture 62" descr="desktop_computer_stylized_medium">
              <a:extLst>
                <a:ext uri="{FF2B5EF4-FFF2-40B4-BE49-F238E27FC236}">
                  <a16:creationId xmlns:a16="http://schemas.microsoft.com/office/drawing/2014/main" id="{E2275C93-3AD9-702E-0084-495539334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E743A8A1-FD21-C83F-051F-3CEC9A3256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E3FA5699-9EEE-691B-D3E9-CE6FA703E5F6}"/>
              </a:ext>
            </a:extLst>
          </p:cNvPr>
          <p:cNvSpPr/>
          <p:nvPr/>
        </p:nvSpPr>
        <p:spPr>
          <a:xfrm>
            <a:off x="2840405" y="5059065"/>
            <a:ext cx="2445610" cy="2334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2BF0F27-4E99-572A-1C90-941724CCA38C}"/>
              </a:ext>
            </a:extLst>
          </p:cNvPr>
          <p:cNvSpPr/>
          <p:nvPr/>
        </p:nvSpPr>
        <p:spPr>
          <a:xfrm>
            <a:off x="6753318" y="5030586"/>
            <a:ext cx="2735393" cy="25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9DDCD-7246-ED46-1E93-DE140490DDB7}"/>
              </a:ext>
            </a:extLst>
          </p:cNvPr>
          <p:cNvSpPr txBox="1"/>
          <p:nvPr/>
        </p:nvSpPr>
        <p:spPr>
          <a:xfrm>
            <a:off x="3733800" y="5552657"/>
            <a:ext cx="102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baseline="-25000" dirty="0"/>
              <a:t>A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1E051-0042-2405-F0C9-75D86A0A3AC3}"/>
              </a:ext>
            </a:extLst>
          </p:cNvPr>
          <p:cNvSpPr txBox="1"/>
          <p:nvPr/>
        </p:nvSpPr>
        <p:spPr>
          <a:xfrm>
            <a:off x="7696731" y="5534501"/>
            <a:ext cx="102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baseline="-25000" dirty="0"/>
              <a:t>B</a:t>
            </a:r>
            <a:endParaRPr lang="en-US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F9C3B-D366-4B68-0A79-EA6BAE91C859}"/>
              </a:ext>
            </a:extLst>
          </p:cNvPr>
          <p:cNvSpPr txBox="1"/>
          <p:nvPr/>
        </p:nvSpPr>
        <p:spPr>
          <a:xfrm>
            <a:off x="1046949" y="1180740"/>
            <a:ext cx="10754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Consider that the data flow only from A to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host A cannot transmit data with rate greater than R</a:t>
            </a:r>
            <a:r>
              <a:rPr lang="en-US" sz="2000" baseline="-25000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router cannot transmit  data with rate greater than R</a:t>
            </a:r>
            <a:r>
              <a:rPr lang="en-US" sz="2000" baseline="-25000" dirty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b="1" dirty="0">
                <a:solidFill>
                  <a:srgbClr val="C00000"/>
                </a:solidFill>
              </a:rPr>
              <a:t>R</a:t>
            </a:r>
            <a:r>
              <a:rPr lang="en-US" sz="2000" b="1" baseline="-25000" dirty="0">
                <a:solidFill>
                  <a:srgbClr val="C00000"/>
                </a:solidFill>
              </a:rPr>
              <a:t>A </a:t>
            </a:r>
            <a:r>
              <a:rPr lang="en-US" sz="2000" b="1" dirty="0">
                <a:solidFill>
                  <a:srgbClr val="C00000"/>
                </a:solidFill>
              </a:rPr>
              <a:t>&lt; R</a:t>
            </a:r>
            <a:r>
              <a:rPr lang="en-US" sz="2000" b="1" baseline="-25000" dirty="0">
                <a:solidFill>
                  <a:srgbClr val="C00000"/>
                </a:solidFill>
              </a:rPr>
              <a:t>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then the bits that sends the host A via router, reach the host B with speed R</a:t>
            </a:r>
            <a:r>
              <a:rPr lang="en-US" sz="2000" baseline="-25000" dirty="0"/>
              <a:t>A</a:t>
            </a:r>
            <a:r>
              <a:rPr lang="en-US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 the </a:t>
            </a:r>
            <a:r>
              <a:rPr lang="en-US" sz="2000" b="1" dirty="0"/>
              <a:t>end to end throughput is R</a:t>
            </a:r>
            <a:r>
              <a:rPr lang="en-US" sz="2000" b="1" baseline="-25000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b="1" dirty="0">
                <a:solidFill>
                  <a:srgbClr val="C00000"/>
                </a:solidFill>
              </a:rPr>
              <a:t>R</a:t>
            </a:r>
            <a:r>
              <a:rPr lang="en-US" sz="2000" b="1" baseline="-25000" dirty="0">
                <a:solidFill>
                  <a:srgbClr val="C00000"/>
                </a:solidFill>
              </a:rPr>
              <a:t>A</a:t>
            </a:r>
            <a:r>
              <a:rPr lang="en-US" sz="2000" b="1" dirty="0">
                <a:solidFill>
                  <a:srgbClr val="C00000"/>
                </a:solidFill>
              </a:rPr>
              <a:t>&gt; R</a:t>
            </a:r>
            <a:r>
              <a:rPr lang="en-US" sz="2000" b="1" baseline="-25000" dirty="0">
                <a:solidFill>
                  <a:srgbClr val="C00000"/>
                </a:solidFill>
              </a:rPr>
              <a:t>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then the router will not be able to forward data as fast as it receives it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 the </a:t>
            </a:r>
            <a:r>
              <a:rPr lang="en-US" sz="2000" b="1" dirty="0"/>
              <a:t>end to end throughput is R</a:t>
            </a:r>
            <a:r>
              <a:rPr lang="en-US" sz="2000" b="1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9693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33619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ja-JP" dirty="0"/>
              <a:t>Circuit Switching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EE93-D7C7-5A4A-AB8B-951DDF4E1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788" y="1434849"/>
            <a:ext cx="5692665" cy="5310856"/>
          </a:xfrm>
        </p:spPr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end-to-end resources allocated to, reserved for “</a:t>
            </a:r>
            <a:r>
              <a:rPr lang="en-US" altLang="ja-JP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call” between source and destination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 diagram, each link has four circuits. </a:t>
            </a:r>
          </a:p>
          <a:p>
            <a:pPr marL="682625" lvl="1" indent="-225425"/>
            <a:r>
              <a:rPr lang="en-US" altLang="en-US" dirty="0">
                <a:ea typeface="ＭＳ Ｐゴシック" panose="020B0600070205080204" pitchFamily="34" charset="-128"/>
              </a:rPr>
              <a:t>call gets 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nd</a:t>
            </a:r>
            <a:r>
              <a:rPr lang="en-US" altLang="en-US" dirty="0">
                <a:ea typeface="ＭＳ Ｐゴシック" panose="020B0600070205080204" pitchFamily="34" charset="-128"/>
              </a:rPr>
              <a:t> circuit in top link and 1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dirty="0">
                <a:ea typeface="ＭＳ Ｐゴシック" panose="020B0600070205080204" pitchFamily="34" charset="-128"/>
              </a:rPr>
              <a:t> circuit in right link.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dedicated resources: no sharing</a:t>
            </a:r>
          </a:p>
          <a:p>
            <a:pPr marL="682625" lvl="1" indent="-225425"/>
            <a:r>
              <a:rPr lang="en-US" altLang="en-US" dirty="0">
                <a:ea typeface="Arial" panose="020B0604020202020204" pitchFamily="34" charset="0"/>
              </a:rPr>
              <a:t>circuit-like (guaranteed) performance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circuit segment idle if not used by call </a:t>
            </a:r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(no sharing)</a:t>
            </a:r>
          </a:p>
          <a:p>
            <a:pPr marL="174625" indent="0">
              <a:buSzPct val="75000"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C85B1EBD-FEC9-7D47-95F3-A01E91DC9894}"/>
              </a:ext>
            </a:extLst>
          </p:cNvPr>
          <p:cNvSpPr/>
          <p:nvPr/>
        </p:nvSpPr>
        <p:spPr bwMode="auto">
          <a:xfrm>
            <a:off x="8424977" y="2768303"/>
            <a:ext cx="1498678" cy="62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C07D9778-DC6E-7345-9465-FB3BB6CE8E90}"/>
              </a:ext>
            </a:extLst>
          </p:cNvPr>
          <p:cNvSpPr/>
          <p:nvPr/>
        </p:nvSpPr>
        <p:spPr bwMode="auto">
          <a:xfrm>
            <a:off x="8424977" y="2831058"/>
            <a:ext cx="1498678" cy="627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61FD4856-E9C8-2A41-A5F2-E30BD123301C}"/>
              </a:ext>
            </a:extLst>
          </p:cNvPr>
          <p:cNvSpPr/>
          <p:nvPr/>
        </p:nvSpPr>
        <p:spPr bwMode="auto">
          <a:xfrm>
            <a:off x="8424977" y="2893815"/>
            <a:ext cx="1498678" cy="62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7AC453DB-05D4-EC4C-921B-39BF8237099E}"/>
              </a:ext>
            </a:extLst>
          </p:cNvPr>
          <p:cNvSpPr/>
          <p:nvPr/>
        </p:nvSpPr>
        <p:spPr bwMode="auto">
          <a:xfrm>
            <a:off x="8424977" y="2956570"/>
            <a:ext cx="1498678" cy="6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35" name="Group 75">
            <a:extLst>
              <a:ext uri="{FF2B5EF4-FFF2-40B4-BE49-F238E27FC236}">
                <a16:creationId xmlns:a16="http://schemas.microsoft.com/office/drawing/2014/main" id="{5F6DF9A5-3FFC-8C4A-BBDB-ED9D3E81074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309151" y="3674784"/>
            <a:ext cx="1446966" cy="261562"/>
            <a:chOff x="4876800" y="1143000"/>
            <a:chExt cx="1752600" cy="304800"/>
          </a:xfrm>
        </p:grpSpPr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977C84FC-032A-8445-8061-6975ED8A7912}"/>
                </a:ext>
              </a:extLst>
            </p:cNvPr>
            <p:cNvSpPr/>
            <p:nvPr/>
          </p:nvSpPr>
          <p:spPr>
            <a:xfrm>
              <a:off x="4865941" y="1169772"/>
              <a:ext cx="1752599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B419306E-4AE4-9E46-8222-E9A57C016985}"/>
                </a:ext>
              </a:extLst>
            </p:cNvPr>
            <p:cNvSpPr/>
            <p:nvPr/>
          </p:nvSpPr>
          <p:spPr>
            <a:xfrm>
              <a:off x="4865941" y="1245972"/>
              <a:ext cx="1752599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3197829C-6518-5743-A13E-C28A17ADE787}"/>
                </a:ext>
              </a:extLst>
            </p:cNvPr>
            <p:cNvSpPr/>
            <p:nvPr/>
          </p:nvSpPr>
          <p:spPr>
            <a:xfrm>
              <a:off x="4865941" y="1322172"/>
              <a:ext cx="1752599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D024E2F3-1A4C-0644-95D3-3003554E779D}"/>
                </a:ext>
              </a:extLst>
            </p:cNvPr>
            <p:cNvSpPr/>
            <p:nvPr/>
          </p:nvSpPr>
          <p:spPr>
            <a:xfrm>
              <a:off x="4865941" y="1398372"/>
              <a:ext cx="1752599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36" name="Group 80">
            <a:extLst>
              <a:ext uri="{FF2B5EF4-FFF2-40B4-BE49-F238E27FC236}">
                <a16:creationId xmlns:a16="http://schemas.microsoft.com/office/drawing/2014/main" id="{56F3148B-4ACA-6443-B079-C0ACA7BAE006}"/>
              </a:ext>
            </a:extLst>
          </p:cNvPr>
          <p:cNvGrpSpPr>
            <a:grpSpLocks/>
          </p:cNvGrpSpPr>
          <p:nvPr/>
        </p:nvGrpSpPr>
        <p:grpSpPr bwMode="auto">
          <a:xfrm>
            <a:off x="8509808" y="4656351"/>
            <a:ext cx="1479238" cy="251023"/>
            <a:chOff x="4876800" y="1143000"/>
            <a:chExt cx="1752600" cy="304800"/>
          </a:xfrm>
        </p:grpSpPr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80FE6752-34E1-E34F-A1F3-D2A6FE32F28D}"/>
                </a:ext>
              </a:extLst>
            </p:cNvPr>
            <p:cNvSpPr/>
            <p:nvPr/>
          </p:nvSpPr>
          <p:spPr>
            <a:xfrm>
              <a:off x="4876800" y="1143000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555D353A-0B50-B343-A01E-DE477259DB94}"/>
                </a:ext>
              </a:extLst>
            </p:cNvPr>
            <p:cNvSpPr/>
            <p:nvPr/>
          </p:nvSpPr>
          <p:spPr>
            <a:xfrm>
              <a:off x="4876800" y="1219201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8D8482C7-D95D-1A40-B1A5-03B3803003D0}"/>
                </a:ext>
              </a:extLst>
            </p:cNvPr>
            <p:cNvSpPr/>
            <p:nvPr/>
          </p:nvSpPr>
          <p:spPr>
            <a:xfrm>
              <a:off x="4876800" y="1295400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5E9D9B00-DD2C-5C45-B41D-E4131382D4BD}"/>
                </a:ext>
              </a:extLst>
            </p:cNvPr>
            <p:cNvSpPr/>
            <p:nvPr/>
          </p:nvSpPr>
          <p:spPr>
            <a:xfrm>
              <a:off x="4876800" y="1371601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37" name="Rectangle 636">
            <a:extLst>
              <a:ext uri="{FF2B5EF4-FFF2-40B4-BE49-F238E27FC236}">
                <a16:creationId xmlns:a16="http://schemas.microsoft.com/office/drawing/2014/main" id="{61AA9CF9-360C-1644-8229-070AF13E138A}"/>
              </a:ext>
            </a:extLst>
          </p:cNvPr>
          <p:cNvSpPr/>
          <p:nvPr/>
        </p:nvSpPr>
        <p:spPr bwMode="auto">
          <a:xfrm rot="5400000">
            <a:off x="9755990" y="3772869"/>
            <a:ext cx="1446966" cy="65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E9836985-853D-FD43-8624-3F7C8EFF868E}"/>
              </a:ext>
            </a:extLst>
          </p:cNvPr>
          <p:cNvSpPr/>
          <p:nvPr/>
        </p:nvSpPr>
        <p:spPr bwMode="auto">
          <a:xfrm rot="5400000">
            <a:off x="9690600" y="3772869"/>
            <a:ext cx="1446966" cy="65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2C3B99FD-EBC3-CC42-B85E-90D4E22B5F96}"/>
              </a:ext>
            </a:extLst>
          </p:cNvPr>
          <p:cNvSpPr/>
          <p:nvPr/>
        </p:nvSpPr>
        <p:spPr bwMode="auto">
          <a:xfrm rot="5400000">
            <a:off x="9625209" y="3772869"/>
            <a:ext cx="1446966" cy="65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1D7794B1-F2B2-5747-B891-005F045539B2}"/>
              </a:ext>
            </a:extLst>
          </p:cNvPr>
          <p:cNvSpPr/>
          <p:nvPr/>
        </p:nvSpPr>
        <p:spPr bwMode="auto">
          <a:xfrm rot="5400000">
            <a:off x="9559819" y="3772869"/>
            <a:ext cx="1446966" cy="653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0" name="Group 100">
            <a:extLst>
              <a:ext uri="{FF2B5EF4-FFF2-40B4-BE49-F238E27FC236}">
                <a16:creationId xmlns:a16="http://schemas.microsoft.com/office/drawing/2014/main" id="{0639FADE-DF07-BC40-93A4-C1CAB6AE0566}"/>
              </a:ext>
            </a:extLst>
          </p:cNvPr>
          <p:cNvGrpSpPr>
            <a:grpSpLocks/>
          </p:cNvGrpSpPr>
          <p:nvPr/>
        </p:nvGrpSpPr>
        <p:grpSpPr bwMode="auto">
          <a:xfrm>
            <a:off x="10013910" y="1711520"/>
            <a:ext cx="701622" cy="568387"/>
            <a:chOff x="-44" y="1473"/>
            <a:chExt cx="981" cy="1105"/>
          </a:xfrm>
        </p:grpSpPr>
        <p:pic>
          <p:nvPicPr>
            <p:cNvPr id="669" name="Picture 101" descr="desktop_computer_stylized_medium">
              <a:extLst>
                <a:ext uri="{FF2B5EF4-FFF2-40B4-BE49-F238E27FC236}">
                  <a16:creationId xmlns:a16="http://schemas.microsoft.com/office/drawing/2014/main" id="{BA6FF0DF-0F0E-DD48-A690-E164D934C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2">
              <a:extLst>
                <a:ext uri="{FF2B5EF4-FFF2-40B4-BE49-F238E27FC236}">
                  <a16:creationId xmlns:a16="http://schemas.microsoft.com/office/drawing/2014/main" id="{C32A6522-BD56-1741-9275-687F917D71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4" name="Rectangle 653">
            <a:extLst>
              <a:ext uri="{FF2B5EF4-FFF2-40B4-BE49-F238E27FC236}">
                <a16:creationId xmlns:a16="http://schemas.microsoft.com/office/drawing/2014/main" id="{9D887EB2-57DD-3145-BFC4-C5FAB2A34C2C}"/>
              </a:ext>
            </a:extLst>
          </p:cNvPr>
          <p:cNvSpPr/>
          <p:nvPr/>
        </p:nvSpPr>
        <p:spPr bwMode="auto">
          <a:xfrm rot="2465437" flipV="1">
            <a:off x="10213493" y="4720899"/>
            <a:ext cx="581445" cy="645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A3B2F961-4F5F-024A-9053-8BCA979B88C9}"/>
              </a:ext>
            </a:extLst>
          </p:cNvPr>
          <p:cNvSpPr/>
          <p:nvPr/>
        </p:nvSpPr>
        <p:spPr bwMode="auto">
          <a:xfrm>
            <a:off x="7105364" y="4795380"/>
            <a:ext cx="493905" cy="6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AD473EEA-73C2-5D46-8AAF-564095CFE88B}"/>
              </a:ext>
            </a:extLst>
          </p:cNvPr>
          <p:cNvSpPr/>
          <p:nvPr/>
        </p:nvSpPr>
        <p:spPr bwMode="auto">
          <a:xfrm rot="5400000">
            <a:off x="7722581" y="2362276"/>
            <a:ext cx="513165" cy="697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C0FDD0FD-5960-3748-B19E-88536C7DDE78}"/>
              </a:ext>
            </a:extLst>
          </p:cNvPr>
          <p:cNvSpPr/>
          <p:nvPr/>
        </p:nvSpPr>
        <p:spPr bwMode="auto">
          <a:xfrm rot="5400000">
            <a:off x="7825925" y="5242087"/>
            <a:ext cx="493905" cy="6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7E2AD029-98F7-B040-85B4-C43FAD1EB81B}"/>
              </a:ext>
            </a:extLst>
          </p:cNvPr>
          <p:cNvSpPr/>
          <p:nvPr/>
        </p:nvSpPr>
        <p:spPr bwMode="auto">
          <a:xfrm rot="5400000">
            <a:off x="10201295" y="5217275"/>
            <a:ext cx="493905" cy="68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52375AB8-0401-BC40-BE25-F5671327B1FC}"/>
              </a:ext>
            </a:extLst>
          </p:cNvPr>
          <p:cNvSpPr/>
          <p:nvPr/>
        </p:nvSpPr>
        <p:spPr bwMode="auto">
          <a:xfrm rot="10800000">
            <a:off x="10882518" y="4775822"/>
            <a:ext cx="493905" cy="6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B1C6849C-11AE-A842-BDEB-776A39D89F36}"/>
              </a:ext>
            </a:extLst>
          </p:cNvPr>
          <p:cNvSpPr/>
          <p:nvPr/>
        </p:nvSpPr>
        <p:spPr bwMode="auto">
          <a:xfrm>
            <a:off x="7002625" y="2887816"/>
            <a:ext cx="493905" cy="6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8024D8C7-10CA-5A41-B97C-725ABAF0833D}"/>
              </a:ext>
            </a:extLst>
          </p:cNvPr>
          <p:cNvSpPr/>
          <p:nvPr/>
        </p:nvSpPr>
        <p:spPr bwMode="auto">
          <a:xfrm>
            <a:off x="10811014" y="2867389"/>
            <a:ext cx="493905" cy="6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14264F35-7A0D-DF4B-83B3-4CAF1770C5DA}"/>
              </a:ext>
            </a:extLst>
          </p:cNvPr>
          <p:cNvSpPr/>
          <p:nvPr/>
        </p:nvSpPr>
        <p:spPr bwMode="auto">
          <a:xfrm rot="5400000">
            <a:off x="10115327" y="2348120"/>
            <a:ext cx="493905" cy="6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13" name="Group 100">
            <a:extLst>
              <a:ext uri="{FF2B5EF4-FFF2-40B4-BE49-F238E27FC236}">
                <a16:creationId xmlns:a16="http://schemas.microsoft.com/office/drawing/2014/main" id="{DBC0414B-31F1-1C4C-8261-EE67F4607DC0}"/>
              </a:ext>
            </a:extLst>
          </p:cNvPr>
          <p:cNvGrpSpPr>
            <a:grpSpLocks/>
          </p:cNvGrpSpPr>
          <p:nvPr/>
        </p:nvGrpSpPr>
        <p:grpSpPr bwMode="auto">
          <a:xfrm>
            <a:off x="9946631" y="5393995"/>
            <a:ext cx="703389" cy="568387"/>
            <a:chOff x="-44" y="1473"/>
            <a:chExt cx="981" cy="1105"/>
          </a:xfrm>
        </p:grpSpPr>
        <p:pic>
          <p:nvPicPr>
            <p:cNvPr id="687" name="Picture 101" descr="desktop_computer_stylized_medium">
              <a:extLst>
                <a:ext uri="{FF2B5EF4-FFF2-40B4-BE49-F238E27FC236}">
                  <a16:creationId xmlns:a16="http://schemas.microsoft.com/office/drawing/2014/main" id="{90934AB2-F45B-D54D-B91B-92C3572EB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8" name="Freeform 102">
              <a:extLst>
                <a:ext uri="{FF2B5EF4-FFF2-40B4-BE49-F238E27FC236}">
                  <a16:creationId xmlns:a16="http://schemas.microsoft.com/office/drawing/2014/main" id="{DDB06B17-0C65-DF43-A056-8E67D11A00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2" name="Group 100">
            <a:extLst>
              <a:ext uri="{FF2B5EF4-FFF2-40B4-BE49-F238E27FC236}">
                <a16:creationId xmlns:a16="http://schemas.microsoft.com/office/drawing/2014/main" id="{604FD66B-8A15-8341-9AA9-BC9C0069CF6C}"/>
              </a:ext>
            </a:extLst>
          </p:cNvPr>
          <p:cNvGrpSpPr>
            <a:grpSpLocks/>
          </p:cNvGrpSpPr>
          <p:nvPr/>
        </p:nvGrpSpPr>
        <p:grpSpPr bwMode="auto">
          <a:xfrm>
            <a:off x="7560992" y="1744853"/>
            <a:ext cx="703389" cy="568387"/>
            <a:chOff x="-44" y="1473"/>
            <a:chExt cx="981" cy="1105"/>
          </a:xfrm>
        </p:grpSpPr>
        <p:pic>
          <p:nvPicPr>
            <p:cNvPr id="689" name="Picture 101" descr="desktop_computer_stylized_medium">
              <a:extLst>
                <a:ext uri="{FF2B5EF4-FFF2-40B4-BE49-F238E27FC236}">
                  <a16:creationId xmlns:a16="http://schemas.microsoft.com/office/drawing/2014/main" id="{8EC12789-4A74-CD4E-A96A-BA0B134A4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0" name="Freeform 102">
              <a:extLst>
                <a:ext uri="{FF2B5EF4-FFF2-40B4-BE49-F238E27FC236}">
                  <a16:creationId xmlns:a16="http://schemas.microsoft.com/office/drawing/2014/main" id="{1C9CAF4D-3912-2C4B-94EA-BFD60B5F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2A8EF875-64B6-FB4D-BBD1-BB83115D41F6}"/>
              </a:ext>
            </a:extLst>
          </p:cNvPr>
          <p:cNvGrpSpPr/>
          <p:nvPr/>
        </p:nvGrpSpPr>
        <p:grpSpPr>
          <a:xfrm>
            <a:off x="7484685" y="2654601"/>
            <a:ext cx="946204" cy="493906"/>
            <a:chOff x="7493876" y="2774731"/>
            <a:chExt cx="1481958" cy="894622"/>
          </a:xfrm>
        </p:grpSpPr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2C68BD66-9CBB-6D44-8BC8-E664FE1011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AAD7E178-EB97-9D49-BA85-B61E5871BF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4C398AB5-D40E-9D45-9D9F-3195710DFE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1" name="Freeform 730">
                <a:extLst>
                  <a:ext uri="{FF2B5EF4-FFF2-40B4-BE49-F238E27FC236}">
                    <a16:creationId xmlns:a16="http://schemas.microsoft.com/office/drawing/2014/main" id="{5E9BAF8A-BA27-434D-91A2-E0D5DB090E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2" name="Freeform 731">
                <a:extLst>
                  <a:ext uri="{FF2B5EF4-FFF2-40B4-BE49-F238E27FC236}">
                    <a16:creationId xmlns:a16="http://schemas.microsoft.com/office/drawing/2014/main" id="{7239671D-647B-C046-933C-48E52C3A133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3" name="Freeform 732">
                <a:extLst>
                  <a:ext uri="{FF2B5EF4-FFF2-40B4-BE49-F238E27FC236}">
                    <a16:creationId xmlns:a16="http://schemas.microsoft.com/office/drawing/2014/main" id="{72FEAD2C-B342-D84B-83AF-B34BD5B7B0E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4" name="Freeform 733">
                <a:extLst>
                  <a:ext uri="{FF2B5EF4-FFF2-40B4-BE49-F238E27FC236}">
                    <a16:creationId xmlns:a16="http://schemas.microsoft.com/office/drawing/2014/main" id="{BA83E8B5-18C5-D947-9CC6-154512253CF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35" name="Group 734">
            <a:extLst>
              <a:ext uri="{FF2B5EF4-FFF2-40B4-BE49-F238E27FC236}">
                <a16:creationId xmlns:a16="http://schemas.microsoft.com/office/drawing/2014/main" id="{EBC6C3DB-3DD5-5143-813B-D24B718ED06D}"/>
              </a:ext>
            </a:extLst>
          </p:cNvPr>
          <p:cNvGrpSpPr/>
          <p:nvPr/>
        </p:nvGrpSpPr>
        <p:grpSpPr>
          <a:xfrm>
            <a:off x="7567435" y="4520082"/>
            <a:ext cx="946204" cy="493906"/>
            <a:chOff x="7493876" y="2774731"/>
            <a:chExt cx="1481958" cy="894622"/>
          </a:xfrm>
        </p:grpSpPr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5E0EBE43-DDB6-B548-BB2C-D6B6C1DAB7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BA79F427-8F60-1544-A84F-64AC0287445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38" name="Group 737">
              <a:extLst>
                <a:ext uri="{FF2B5EF4-FFF2-40B4-BE49-F238E27FC236}">
                  <a16:creationId xmlns:a16="http://schemas.microsoft.com/office/drawing/2014/main" id="{A6D233C7-8EB7-9B41-86B6-FC01A897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9" name="Freeform 738">
                <a:extLst>
                  <a:ext uri="{FF2B5EF4-FFF2-40B4-BE49-F238E27FC236}">
                    <a16:creationId xmlns:a16="http://schemas.microsoft.com/office/drawing/2014/main" id="{2DA248B7-610E-C34C-9FF3-57CCF829D46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0" name="Freeform 739">
                <a:extLst>
                  <a:ext uri="{FF2B5EF4-FFF2-40B4-BE49-F238E27FC236}">
                    <a16:creationId xmlns:a16="http://schemas.microsoft.com/office/drawing/2014/main" id="{9FD796FE-DDA7-CD43-8C1A-AD4F25774F8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1" name="Freeform 740">
                <a:extLst>
                  <a:ext uri="{FF2B5EF4-FFF2-40B4-BE49-F238E27FC236}">
                    <a16:creationId xmlns:a16="http://schemas.microsoft.com/office/drawing/2014/main" id="{6009BDFD-2C6D-324C-B98C-379BF8D444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2" name="Freeform 741">
                <a:extLst>
                  <a:ext uri="{FF2B5EF4-FFF2-40B4-BE49-F238E27FC236}">
                    <a16:creationId xmlns:a16="http://schemas.microsoft.com/office/drawing/2014/main" id="{04C2B104-2DF7-EC43-A8ED-F9900D3FC6F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8910879B-032A-764B-B8A5-A88D63D74D64}"/>
              </a:ext>
            </a:extLst>
          </p:cNvPr>
          <p:cNvGrpSpPr/>
          <p:nvPr/>
        </p:nvGrpSpPr>
        <p:grpSpPr>
          <a:xfrm>
            <a:off x="9940980" y="4520082"/>
            <a:ext cx="946204" cy="493906"/>
            <a:chOff x="7493876" y="2774731"/>
            <a:chExt cx="1481958" cy="894622"/>
          </a:xfrm>
        </p:grpSpPr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D1149133-C350-2D42-8C9E-58585EBAF37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12C3EB20-8219-694C-85F2-6998D9337F6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162CB454-0231-9744-8F9B-C6B6BD5914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47" name="Freeform 746">
                <a:extLst>
                  <a:ext uri="{FF2B5EF4-FFF2-40B4-BE49-F238E27FC236}">
                    <a16:creationId xmlns:a16="http://schemas.microsoft.com/office/drawing/2014/main" id="{8D7DE494-08F1-5B41-8C0A-D66274850B8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8" name="Freeform 747">
                <a:extLst>
                  <a:ext uri="{FF2B5EF4-FFF2-40B4-BE49-F238E27FC236}">
                    <a16:creationId xmlns:a16="http://schemas.microsoft.com/office/drawing/2014/main" id="{2A784FA2-85FF-7148-B9DC-8DE272915AD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9" name="Freeform 748">
                <a:extLst>
                  <a:ext uri="{FF2B5EF4-FFF2-40B4-BE49-F238E27FC236}">
                    <a16:creationId xmlns:a16="http://schemas.microsoft.com/office/drawing/2014/main" id="{8B03338E-B45A-FA4B-BFE9-2D0AB4D34AC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0" name="Freeform 749">
                <a:extLst>
                  <a:ext uri="{FF2B5EF4-FFF2-40B4-BE49-F238E27FC236}">
                    <a16:creationId xmlns:a16="http://schemas.microsoft.com/office/drawing/2014/main" id="{7D974B2C-FE1D-6349-A955-0E444D9110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08A7BD84-7E3B-0547-8C3C-4A918614BC02}"/>
              </a:ext>
            </a:extLst>
          </p:cNvPr>
          <p:cNvGrpSpPr/>
          <p:nvPr/>
        </p:nvGrpSpPr>
        <p:grpSpPr>
          <a:xfrm>
            <a:off x="9889177" y="2634520"/>
            <a:ext cx="946204" cy="493906"/>
            <a:chOff x="7493876" y="2774731"/>
            <a:chExt cx="1481958" cy="894622"/>
          </a:xfrm>
        </p:grpSpPr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55DE6B73-3A96-5C48-9E14-F3E52551624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0C2E4634-ECD7-1A42-BFF3-1C3C12DFDC4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54" name="Group 753">
              <a:extLst>
                <a:ext uri="{FF2B5EF4-FFF2-40B4-BE49-F238E27FC236}">
                  <a16:creationId xmlns:a16="http://schemas.microsoft.com/office/drawing/2014/main" id="{F0FBBA43-0B28-DB47-93A2-4CF98D644EF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5" name="Freeform 754">
                <a:extLst>
                  <a:ext uri="{FF2B5EF4-FFF2-40B4-BE49-F238E27FC236}">
                    <a16:creationId xmlns:a16="http://schemas.microsoft.com/office/drawing/2014/main" id="{D329D7EE-AD76-AB4B-953F-A01C8B47B8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6" name="Freeform 755">
                <a:extLst>
                  <a:ext uri="{FF2B5EF4-FFF2-40B4-BE49-F238E27FC236}">
                    <a16:creationId xmlns:a16="http://schemas.microsoft.com/office/drawing/2014/main" id="{589A456E-CB6E-0749-A626-282D17A7162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7" name="Freeform 756">
                <a:extLst>
                  <a:ext uri="{FF2B5EF4-FFF2-40B4-BE49-F238E27FC236}">
                    <a16:creationId xmlns:a16="http://schemas.microsoft.com/office/drawing/2014/main" id="{6618F299-10D3-6B46-9FD8-919E6C98C6F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8" name="Freeform 757">
                <a:extLst>
                  <a:ext uri="{FF2B5EF4-FFF2-40B4-BE49-F238E27FC236}">
                    <a16:creationId xmlns:a16="http://schemas.microsoft.com/office/drawing/2014/main" id="{514AE89A-3BDD-0546-829A-1EBCB7AB9A0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52" name="Rectangle 651">
            <a:extLst>
              <a:ext uri="{FF2B5EF4-FFF2-40B4-BE49-F238E27FC236}">
                <a16:creationId xmlns:a16="http://schemas.microsoft.com/office/drawing/2014/main" id="{5035FBDB-8E25-7842-8C98-159D52E79B52}"/>
              </a:ext>
            </a:extLst>
          </p:cNvPr>
          <p:cNvSpPr/>
          <p:nvPr/>
        </p:nvSpPr>
        <p:spPr bwMode="auto">
          <a:xfrm rot="1634516">
            <a:off x="7940837" y="2709093"/>
            <a:ext cx="535922" cy="731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CB9C91AF-8BEA-E84C-A2CC-A7D82A5CAB1D}"/>
              </a:ext>
            </a:extLst>
          </p:cNvPr>
          <p:cNvSpPr/>
          <p:nvPr/>
        </p:nvSpPr>
        <p:spPr bwMode="auto">
          <a:xfrm rot="2101064">
            <a:off x="9817292" y="2970721"/>
            <a:ext cx="535922" cy="731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id="{9DA88FB0-7AC5-3744-B89B-48F2B2492C28}"/>
              </a:ext>
            </a:extLst>
          </p:cNvPr>
          <p:cNvSpPr/>
          <p:nvPr/>
        </p:nvSpPr>
        <p:spPr bwMode="auto">
          <a:xfrm rot="4253584">
            <a:off x="10096993" y="4729744"/>
            <a:ext cx="547683" cy="757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TextBox 1">
            <a:extLst>
              <a:ext uri="{FF2B5EF4-FFF2-40B4-BE49-F238E27FC236}">
                <a16:creationId xmlns:a16="http://schemas.microsoft.com/office/drawing/2014/main" id="{E6E11A0C-EE74-6A44-A899-E6245F90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354126"/>
            <a:ext cx="914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ttp://gaia.cs.umass.edu/kurose_ross/interactive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CFDA170-11D3-5541-8A4F-1A2253DC8FAC}"/>
              </a:ext>
            </a:extLst>
          </p:cNvPr>
          <p:cNvSpPr txBox="1">
            <a:spLocks/>
          </p:cNvSpPr>
          <p:nvPr/>
        </p:nvSpPr>
        <p:spPr>
          <a:xfrm>
            <a:off x="893203" y="5522187"/>
            <a:ext cx="6884498" cy="90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commonly used in traditional telephone networks</a:t>
            </a:r>
          </a:p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CBFA3-164B-1C3A-C2D1-84D26DDF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C0C6AC5-B9EF-C139-002A-D2B9406C3BEC}"/>
              </a:ext>
            </a:extLst>
          </p:cNvPr>
          <p:cNvGrpSpPr/>
          <p:nvPr/>
        </p:nvGrpSpPr>
        <p:grpSpPr>
          <a:xfrm>
            <a:off x="5290646" y="4818277"/>
            <a:ext cx="1463604" cy="806085"/>
            <a:chOff x="7493876" y="2774731"/>
            <a:chExt cx="1481958" cy="894622"/>
          </a:xfrm>
        </p:grpSpPr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067F22CE-ECED-4DE4-FE41-329F79DB52B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5379B9EB-A40B-407F-5006-C7BB4F8DD1C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8A508CEB-884B-B3F7-6DDD-9AED28AA71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912EB6DD-FAB0-EA62-4674-25D423C541E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F4388EF7-81CC-3439-008B-680823776F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72E5D07B-918E-9A53-4D63-C98961191AB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D28AB15C-0B6F-74BD-7E84-359141D8EF8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C9F0CF-5CC0-3F82-6DC0-CE9E9BC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Throughput</a:t>
            </a:r>
            <a:endParaRPr lang="en-US" sz="4400" dirty="0"/>
          </a:p>
        </p:txBody>
      </p:sp>
      <p:grpSp>
        <p:nvGrpSpPr>
          <p:cNvPr id="233" name="Group 64">
            <a:extLst>
              <a:ext uri="{FF2B5EF4-FFF2-40B4-BE49-F238E27FC236}">
                <a16:creationId xmlns:a16="http://schemas.microsoft.com/office/drawing/2014/main" id="{54AD7113-8F45-14BB-3697-0444CF163E97}"/>
              </a:ext>
            </a:extLst>
          </p:cNvPr>
          <p:cNvGrpSpPr>
            <a:grpSpLocks/>
          </p:cNvGrpSpPr>
          <p:nvPr/>
        </p:nvGrpSpPr>
        <p:grpSpPr bwMode="auto">
          <a:xfrm>
            <a:off x="2145061" y="4479369"/>
            <a:ext cx="695344" cy="1316742"/>
            <a:chOff x="4140" y="429"/>
            <a:chExt cx="1425" cy="239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3BC1022-6CB0-18FE-A6E9-EC42F7DA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5" name="Rectangle 66">
              <a:extLst>
                <a:ext uri="{FF2B5EF4-FFF2-40B4-BE49-F238E27FC236}">
                  <a16:creationId xmlns:a16="http://schemas.microsoft.com/office/drawing/2014/main" id="{D1869DFC-EA60-B361-06C2-EE54F0F65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22642C44-DE3F-3A16-8744-02E5CAE1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87D13173-AAC8-E57B-5D09-179C3FD52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8" name="Rectangle 69">
              <a:extLst>
                <a:ext uri="{FF2B5EF4-FFF2-40B4-BE49-F238E27FC236}">
                  <a16:creationId xmlns:a16="http://schemas.microsoft.com/office/drawing/2014/main" id="{2D30C4DE-6157-E407-4AD9-5577C93A1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39" name="Group 70">
              <a:extLst>
                <a:ext uri="{FF2B5EF4-FFF2-40B4-BE49-F238E27FC236}">
                  <a16:creationId xmlns:a16="http://schemas.microsoft.com/office/drawing/2014/main" id="{7C558701-0E46-4297-77FC-E5EFAA1F9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4" name="AutoShape 71">
                <a:extLst>
                  <a:ext uri="{FF2B5EF4-FFF2-40B4-BE49-F238E27FC236}">
                    <a16:creationId xmlns:a16="http://schemas.microsoft.com/office/drawing/2014/main" id="{BFD7A1B5-CAA3-CDB9-D6DF-9DF71A246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5" name="AutoShape 72">
                <a:extLst>
                  <a:ext uri="{FF2B5EF4-FFF2-40B4-BE49-F238E27FC236}">
                    <a16:creationId xmlns:a16="http://schemas.microsoft.com/office/drawing/2014/main" id="{3A7F6556-97F7-316E-6D22-9CD98E9E8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0" name="Rectangle 73">
              <a:extLst>
                <a:ext uri="{FF2B5EF4-FFF2-40B4-BE49-F238E27FC236}">
                  <a16:creationId xmlns:a16="http://schemas.microsoft.com/office/drawing/2014/main" id="{1649DC8B-4A00-1996-FFC6-B77588479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1" name="Group 74">
              <a:extLst>
                <a:ext uri="{FF2B5EF4-FFF2-40B4-BE49-F238E27FC236}">
                  <a16:creationId xmlns:a16="http://schemas.microsoft.com/office/drawing/2014/main" id="{7C22D775-EB79-3ABD-7A5C-61ADCC732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2" name="AutoShape 75">
                <a:extLst>
                  <a:ext uri="{FF2B5EF4-FFF2-40B4-BE49-F238E27FC236}">
                    <a16:creationId xmlns:a16="http://schemas.microsoft.com/office/drawing/2014/main" id="{DFE7247A-BC71-EECB-C430-C60B847AF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3" name="AutoShape 76">
                <a:extLst>
                  <a:ext uri="{FF2B5EF4-FFF2-40B4-BE49-F238E27FC236}">
                    <a16:creationId xmlns:a16="http://schemas.microsoft.com/office/drawing/2014/main" id="{9B5AEB12-EF29-66C0-43A2-641314E10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2" name="Rectangle 77">
              <a:extLst>
                <a:ext uri="{FF2B5EF4-FFF2-40B4-BE49-F238E27FC236}">
                  <a16:creationId xmlns:a16="http://schemas.microsoft.com/office/drawing/2014/main" id="{3335CF86-1438-955F-CA1F-340D1623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632DB097-A0B5-D013-96FA-C6A62F449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4" name="Group 79">
              <a:extLst>
                <a:ext uri="{FF2B5EF4-FFF2-40B4-BE49-F238E27FC236}">
                  <a16:creationId xmlns:a16="http://schemas.microsoft.com/office/drawing/2014/main" id="{9D26EFC6-3DCC-2F1A-5D3A-B2EF4C57B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0" name="AutoShape 80">
                <a:extLst>
                  <a:ext uri="{FF2B5EF4-FFF2-40B4-BE49-F238E27FC236}">
                    <a16:creationId xmlns:a16="http://schemas.microsoft.com/office/drawing/2014/main" id="{3DCE16C8-63AA-EC9E-156C-CA84B460D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1" name="AutoShape 81">
                <a:extLst>
                  <a:ext uri="{FF2B5EF4-FFF2-40B4-BE49-F238E27FC236}">
                    <a16:creationId xmlns:a16="http://schemas.microsoft.com/office/drawing/2014/main" id="{1443D701-2C6B-C0D9-EB5F-89B4950A6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5" name="Freeform 82">
              <a:extLst>
                <a:ext uri="{FF2B5EF4-FFF2-40B4-BE49-F238E27FC236}">
                  <a16:creationId xmlns:a16="http://schemas.microsoft.com/office/drawing/2014/main" id="{4F61E057-588F-141A-FA33-7CED78573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6" name="Group 83">
              <a:extLst>
                <a:ext uri="{FF2B5EF4-FFF2-40B4-BE49-F238E27FC236}">
                  <a16:creationId xmlns:a16="http://schemas.microsoft.com/office/drawing/2014/main" id="{415D85F6-F66D-1C3A-2C31-135B2DCFA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8" name="AutoShape 84">
                <a:extLst>
                  <a:ext uri="{FF2B5EF4-FFF2-40B4-BE49-F238E27FC236}">
                    <a16:creationId xmlns:a16="http://schemas.microsoft.com/office/drawing/2014/main" id="{1E768075-FB52-1321-54B6-42D3AFD22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59" name="AutoShape 85">
                <a:extLst>
                  <a:ext uri="{FF2B5EF4-FFF2-40B4-BE49-F238E27FC236}">
                    <a16:creationId xmlns:a16="http://schemas.microsoft.com/office/drawing/2014/main" id="{18A5865F-1CE4-C4F1-4F58-FFA1661C3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7" name="Rectangle 86">
              <a:extLst>
                <a:ext uri="{FF2B5EF4-FFF2-40B4-BE49-F238E27FC236}">
                  <a16:creationId xmlns:a16="http://schemas.microsoft.com/office/drawing/2014/main" id="{33B221FF-119E-01F5-D0C6-2AD87B66F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DCC16E99-CDEE-E309-86CD-93FAF658F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A93FE621-868D-A5DD-57D7-334EAA77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0" name="Oval 89">
              <a:extLst>
                <a:ext uri="{FF2B5EF4-FFF2-40B4-BE49-F238E27FC236}">
                  <a16:creationId xmlns:a16="http://schemas.microsoft.com/office/drawing/2014/main" id="{D126D1E4-8D0D-8D7E-CD6B-600D9B33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61A71690-0942-2CC3-AA90-2CB22079B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2" name="AutoShape 91">
              <a:extLst>
                <a:ext uri="{FF2B5EF4-FFF2-40B4-BE49-F238E27FC236}">
                  <a16:creationId xmlns:a16="http://schemas.microsoft.com/office/drawing/2014/main" id="{EFB235EC-2426-ADF4-590B-0AD0F52F7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3" name="AutoShape 92">
              <a:extLst>
                <a:ext uri="{FF2B5EF4-FFF2-40B4-BE49-F238E27FC236}">
                  <a16:creationId xmlns:a16="http://schemas.microsoft.com/office/drawing/2014/main" id="{C2595F37-4EDA-9910-7B1B-D6E23D8B1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4" name="Oval 93">
              <a:extLst>
                <a:ext uri="{FF2B5EF4-FFF2-40B4-BE49-F238E27FC236}">
                  <a16:creationId xmlns:a16="http://schemas.microsoft.com/office/drawing/2014/main" id="{7DB3DB16-F6AB-CC86-EAAD-3761E6DC0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5" name="Oval 94">
              <a:extLst>
                <a:ext uri="{FF2B5EF4-FFF2-40B4-BE49-F238E27FC236}">
                  <a16:creationId xmlns:a16="http://schemas.microsoft.com/office/drawing/2014/main" id="{939F3965-DA9F-3714-6365-E83E3DCE1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" name="Oval 95">
              <a:extLst>
                <a:ext uri="{FF2B5EF4-FFF2-40B4-BE49-F238E27FC236}">
                  <a16:creationId xmlns:a16="http://schemas.microsoft.com/office/drawing/2014/main" id="{6E56C4D5-F796-C881-4918-5890F270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7" name="Rectangle 96">
              <a:extLst>
                <a:ext uri="{FF2B5EF4-FFF2-40B4-BE49-F238E27FC236}">
                  <a16:creationId xmlns:a16="http://schemas.microsoft.com/office/drawing/2014/main" id="{28DC04E0-61AD-24D8-C940-58D981E1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266" name="Group 61">
            <a:extLst>
              <a:ext uri="{FF2B5EF4-FFF2-40B4-BE49-F238E27FC236}">
                <a16:creationId xmlns:a16="http://schemas.microsoft.com/office/drawing/2014/main" id="{D7C92AAB-F5FD-70EC-B803-0760305171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381305" y="4593174"/>
            <a:ext cx="1168290" cy="1256291"/>
            <a:chOff x="-44" y="1473"/>
            <a:chExt cx="981" cy="1105"/>
          </a:xfrm>
        </p:grpSpPr>
        <p:pic>
          <p:nvPicPr>
            <p:cNvPr id="267" name="Picture 62" descr="desktop_computer_stylized_medium">
              <a:extLst>
                <a:ext uri="{FF2B5EF4-FFF2-40B4-BE49-F238E27FC236}">
                  <a16:creationId xmlns:a16="http://schemas.microsoft.com/office/drawing/2014/main" id="{FEF1A41A-63C4-772D-5C70-B995351CA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16DC016F-C143-44EC-212D-BCA166C3C9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2E78C5E7-762F-3492-2177-7DB54F9F8DDE}"/>
              </a:ext>
            </a:extLst>
          </p:cNvPr>
          <p:cNvSpPr/>
          <p:nvPr/>
        </p:nvSpPr>
        <p:spPr>
          <a:xfrm>
            <a:off x="2840405" y="5059065"/>
            <a:ext cx="2445610" cy="2334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2FEDF1-CE68-7C08-7858-5201595F8912}"/>
              </a:ext>
            </a:extLst>
          </p:cNvPr>
          <p:cNvSpPr/>
          <p:nvPr/>
        </p:nvSpPr>
        <p:spPr>
          <a:xfrm>
            <a:off x="6753318" y="5030586"/>
            <a:ext cx="2735393" cy="25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06F59-E217-D354-5F0B-7F841657E438}"/>
              </a:ext>
            </a:extLst>
          </p:cNvPr>
          <p:cNvSpPr txBox="1"/>
          <p:nvPr/>
        </p:nvSpPr>
        <p:spPr>
          <a:xfrm>
            <a:off x="3733800" y="5552657"/>
            <a:ext cx="102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baseline="-25000" dirty="0"/>
              <a:t>A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849D2-3FEB-330F-44C0-20F313469241}"/>
              </a:ext>
            </a:extLst>
          </p:cNvPr>
          <p:cNvSpPr txBox="1"/>
          <p:nvPr/>
        </p:nvSpPr>
        <p:spPr>
          <a:xfrm>
            <a:off x="7696731" y="5534501"/>
            <a:ext cx="102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baseline="-25000" dirty="0"/>
              <a:t>B</a:t>
            </a:r>
            <a:endParaRPr lang="en-US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4AFA1-685B-5496-5B40-946DA5A9D184}"/>
              </a:ext>
            </a:extLst>
          </p:cNvPr>
          <p:cNvSpPr txBox="1"/>
          <p:nvPr/>
        </p:nvSpPr>
        <p:spPr>
          <a:xfrm>
            <a:off x="1046949" y="1180740"/>
            <a:ext cx="1075452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Throughput is the </a:t>
            </a:r>
            <a:r>
              <a:rPr 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is the transmission rate of the </a:t>
            </a:r>
            <a:r>
              <a:rPr lang="en-US" sz="2800" i="1" dirty="0">
                <a:solidFill>
                  <a:prstClr val="black"/>
                </a:solidFill>
                <a:ea typeface="ＭＳ Ｐゴシック" panose="020B0600070205080204" pitchFamily="34" charset="-128"/>
              </a:rPr>
              <a:t>bottleneck link</a:t>
            </a:r>
            <a:endParaRPr lang="en-US" sz="2800" i="1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Bottleneck link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:  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link on end-end path that is the slowest and thus constrains the end-end throughput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A192A-FD9A-3AC4-889C-0DC55DAE3624}"/>
              </a:ext>
            </a:extLst>
          </p:cNvPr>
          <p:cNvSpPr txBox="1"/>
          <p:nvPr/>
        </p:nvSpPr>
        <p:spPr>
          <a:xfrm>
            <a:off x="3367536" y="3210481"/>
            <a:ext cx="543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Throughput = </a:t>
            </a:r>
            <a:r>
              <a:rPr lang="en-US" sz="36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min{R</a:t>
            </a:r>
            <a:r>
              <a:rPr lang="en-US" sz="3600" i="1" baseline="-25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sz="36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 R</a:t>
            </a:r>
            <a:r>
              <a:rPr lang="en-US" sz="3600" i="1" baseline="-25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sz="36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}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234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8526F-8BC4-6D5D-DC35-2FC3D061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06384D4E-BA28-BDD3-E6E3-A3EE68A9706E}"/>
              </a:ext>
            </a:extLst>
          </p:cNvPr>
          <p:cNvGrpSpPr/>
          <p:nvPr/>
        </p:nvGrpSpPr>
        <p:grpSpPr>
          <a:xfrm>
            <a:off x="5290646" y="4818277"/>
            <a:ext cx="1463604" cy="806085"/>
            <a:chOff x="7493876" y="2774731"/>
            <a:chExt cx="1481958" cy="894622"/>
          </a:xfrm>
        </p:grpSpPr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3AE5C5EC-E438-D246-16D4-42C37E0CE35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120FC629-AF47-73BB-026F-2FA46513D82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8B8941F6-2A30-09A9-2F34-61E5DFC21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0D66993B-3D59-FCCB-4C96-FB0AACF7748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A6E8940E-7246-7A64-62E4-0B502D92A80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AA6AB153-6582-EAAB-7771-FA8805B28C3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B3B77117-2F11-DC99-7777-D722375825B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503205-C005-990B-2210-35FBEF0A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Throughput vs Bandwidth</a:t>
            </a:r>
            <a:endParaRPr lang="en-US" sz="4400" dirty="0"/>
          </a:p>
        </p:txBody>
      </p:sp>
      <p:grpSp>
        <p:nvGrpSpPr>
          <p:cNvPr id="233" name="Group 64">
            <a:extLst>
              <a:ext uri="{FF2B5EF4-FFF2-40B4-BE49-F238E27FC236}">
                <a16:creationId xmlns:a16="http://schemas.microsoft.com/office/drawing/2014/main" id="{4A5A1C04-D3ED-3921-111B-5B6986B92295}"/>
              </a:ext>
            </a:extLst>
          </p:cNvPr>
          <p:cNvGrpSpPr>
            <a:grpSpLocks/>
          </p:cNvGrpSpPr>
          <p:nvPr/>
        </p:nvGrpSpPr>
        <p:grpSpPr bwMode="auto">
          <a:xfrm>
            <a:off x="2145061" y="4479369"/>
            <a:ext cx="695344" cy="1316742"/>
            <a:chOff x="4140" y="429"/>
            <a:chExt cx="1425" cy="239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B67E083-7B41-CD56-9263-484DFD0E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5" name="Rectangle 66">
              <a:extLst>
                <a:ext uri="{FF2B5EF4-FFF2-40B4-BE49-F238E27FC236}">
                  <a16:creationId xmlns:a16="http://schemas.microsoft.com/office/drawing/2014/main" id="{F4E6C319-134E-0BFF-C5F9-E7343847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BBD25F07-C035-E5EE-251D-FF8D946CB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BAA1EDEF-7D8C-26CD-1085-13A8570A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8" name="Rectangle 69">
              <a:extLst>
                <a:ext uri="{FF2B5EF4-FFF2-40B4-BE49-F238E27FC236}">
                  <a16:creationId xmlns:a16="http://schemas.microsoft.com/office/drawing/2014/main" id="{9E8E8A7A-4AAF-CD6E-65BC-7693F5E8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39" name="Group 70">
              <a:extLst>
                <a:ext uri="{FF2B5EF4-FFF2-40B4-BE49-F238E27FC236}">
                  <a16:creationId xmlns:a16="http://schemas.microsoft.com/office/drawing/2014/main" id="{4F31CAD6-339B-D433-CB74-13FC8BCF2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4" name="AutoShape 71">
                <a:extLst>
                  <a:ext uri="{FF2B5EF4-FFF2-40B4-BE49-F238E27FC236}">
                    <a16:creationId xmlns:a16="http://schemas.microsoft.com/office/drawing/2014/main" id="{CEB96BA0-5350-A6D2-3F8B-5E7FE9519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5" name="AutoShape 72">
                <a:extLst>
                  <a:ext uri="{FF2B5EF4-FFF2-40B4-BE49-F238E27FC236}">
                    <a16:creationId xmlns:a16="http://schemas.microsoft.com/office/drawing/2014/main" id="{71CF6097-43EB-9EAE-2B7E-8C0B2B827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0" name="Rectangle 73">
              <a:extLst>
                <a:ext uri="{FF2B5EF4-FFF2-40B4-BE49-F238E27FC236}">
                  <a16:creationId xmlns:a16="http://schemas.microsoft.com/office/drawing/2014/main" id="{02B709E7-9BA2-A89D-5216-79AD2689B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1" name="Group 74">
              <a:extLst>
                <a:ext uri="{FF2B5EF4-FFF2-40B4-BE49-F238E27FC236}">
                  <a16:creationId xmlns:a16="http://schemas.microsoft.com/office/drawing/2014/main" id="{DC4E5E34-EA18-EDB6-F2C8-A1F9F7D37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2" name="AutoShape 75">
                <a:extLst>
                  <a:ext uri="{FF2B5EF4-FFF2-40B4-BE49-F238E27FC236}">
                    <a16:creationId xmlns:a16="http://schemas.microsoft.com/office/drawing/2014/main" id="{1845A2EA-C0FE-4144-C486-B4CD2291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3" name="AutoShape 76">
                <a:extLst>
                  <a:ext uri="{FF2B5EF4-FFF2-40B4-BE49-F238E27FC236}">
                    <a16:creationId xmlns:a16="http://schemas.microsoft.com/office/drawing/2014/main" id="{19C2F9AD-68C6-C36B-3208-4539F0105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2" name="Rectangle 77">
              <a:extLst>
                <a:ext uri="{FF2B5EF4-FFF2-40B4-BE49-F238E27FC236}">
                  <a16:creationId xmlns:a16="http://schemas.microsoft.com/office/drawing/2014/main" id="{64BEAD69-87CD-AC7A-4CD6-631A3E2C9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9A7D0A43-3BFD-C73F-5BE3-8806DF75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4" name="Group 79">
              <a:extLst>
                <a:ext uri="{FF2B5EF4-FFF2-40B4-BE49-F238E27FC236}">
                  <a16:creationId xmlns:a16="http://schemas.microsoft.com/office/drawing/2014/main" id="{F158681F-82A7-47E8-DB24-D34127E1F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0" name="AutoShape 80">
                <a:extLst>
                  <a:ext uri="{FF2B5EF4-FFF2-40B4-BE49-F238E27FC236}">
                    <a16:creationId xmlns:a16="http://schemas.microsoft.com/office/drawing/2014/main" id="{A12A0FA2-8335-1693-7DCA-CDB9CC3E8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1" name="AutoShape 81">
                <a:extLst>
                  <a:ext uri="{FF2B5EF4-FFF2-40B4-BE49-F238E27FC236}">
                    <a16:creationId xmlns:a16="http://schemas.microsoft.com/office/drawing/2014/main" id="{31A1859A-57C9-9A51-4D00-276F58DD9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5" name="Freeform 82">
              <a:extLst>
                <a:ext uri="{FF2B5EF4-FFF2-40B4-BE49-F238E27FC236}">
                  <a16:creationId xmlns:a16="http://schemas.microsoft.com/office/drawing/2014/main" id="{A1D7CCFE-EBCF-E0A0-6EED-DD220A78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6" name="Group 83">
              <a:extLst>
                <a:ext uri="{FF2B5EF4-FFF2-40B4-BE49-F238E27FC236}">
                  <a16:creationId xmlns:a16="http://schemas.microsoft.com/office/drawing/2014/main" id="{F1D335AF-7D56-354B-DCEB-882F2CC0A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8" name="AutoShape 84">
                <a:extLst>
                  <a:ext uri="{FF2B5EF4-FFF2-40B4-BE49-F238E27FC236}">
                    <a16:creationId xmlns:a16="http://schemas.microsoft.com/office/drawing/2014/main" id="{C5D6F97E-2D8D-AF98-84B0-0B0D0C9AC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59" name="AutoShape 85">
                <a:extLst>
                  <a:ext uri="{FF2B5EF4-FFF2-40B4-BE49-F238E27FC236}">
                    <a16:creationId xmlns:a16="http://schemas.microsoft.com/office/drawing/2014/main" id="{400AB9EF-B04D-CF7A-1896-A65E268D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7" name="Rectangle 86">
              <a:extLst>
                <a:ext uri="{FF2B5EF4-FFF2-40B4-BE49-F238E27FC236}">
                  <a16:creationId xmlns:a16="http://schemas.microsoft.com/office/drawing/2014/main" id="{4D969D6B-4A43-2D35-B119-BE2D1B71C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9B3771C8-C6A6-B1F3-ADDA-8A750897B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A6DF2241-A7D1-44B0-6E8F-B747C7167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0" name="Oval 89">
              <a:extLst>
                <a:ext uri="{FF2B5EF4-FFF2-40B4-BE49-F238E27FC236}">
                  <a16:creationId xmlns:a16="http://schemas.microsoft.com/office/drawing/2014/main" id="{55AA8C3E-CE36-3177-7C5C-BC224658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7DC70F1B-06C3-1CA6-F25D-1D6FB4BC9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2" name="AutoShape 91">
              <a:extLst>
                <a:ext uri="{FF2B5EF4-FFF2-40B4-BE49-F238E27FC236}">
                  <a16:creationId xmlns:a16="http://schemas.microsoft.com/office/drawing/2014/main" id="{54C3247F-7EF2-A01C-E023-EF5CCD387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3" name="AutoShape 92">
              <a:extLst>
                <a:ext uri="{FF2B5EF4-FFF2-40B4-BE49-F238E27FC236}">
                  <a16:creationId xmlns:a16="http://schemas.microsoft.com/office/drawing/2014/main" id="{D7D4362D-31B7-B160-8599-3B661086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4" name="Oval 93">
              <a:extLst>
                <a:ext uri="{FF2B5EF4-FFF2-40B4-BE49-F238E27FC236}">
                  <a16:creationId xmlns:a16="http://schemas.microsoft.com/office/drawing/2014/main" id="{5D57B363-42A2-B936-DACE-58A98594E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5" name="Oval 94">
              <a:extLst>
                <a:ext uri="{FF2B5EF4-FFF2-40B4-BE49-F238E27FC236}">
                  <a16:creationId xmlns:a16="http://schemas.microsoft.com/office/drawing/2014/main" id="{DE47B69D-B1BF-4CD6-C4EF-57614F99D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" name="Oval 95">
              <a:extLst>
                <a:ext uri="{FF2B5EF4-FFF2-40B4-BE49-F238E27FC236}">
                  <a16:creationId xmlns:a16="http://schemas.microsoft.com/office/drawing/2014/main" id="{FD89E893-9C7F-1C62-19E8-78AD5399C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7" name="Rectangle 96">
              <a:extLst>
                <a:ext uri="{FF2B5EF4-FFF2-40B4-BE49-F238E27FC236}">
                  <a16:creationId xmlns:a16="http://schemas.microsoft.com/office/drawing/2014/main" id="{4FE805B2-A95B-BCCB-CA54-329DF1293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266" name="Group 61">
            <a:extLst>
              <a:ext uri="{FF2B5EF4-FFF2-40B4-BE49-F238E27FC236}">
                <a16:creationId xmlns:a16="http://schemas.microsoft.com/office/drawing/2014/main" id="{900A648A-1627-BA49-6B94-54F5A697AE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381305" y="4593174"/>
            <a:ext cx="1168290" cy="1256291"/>
            <a:chOff x="-44" y="1473"/>
            <a:chExt cx="981" cy="1105"/>
          </a:xfrm>
        </p:grpSpPr>
        <p:pic>
          <p:nvPicPr>
            <p:cNvPr id="267" name="Picture 62" descr="desktop_computer_stylized_medium">
              <a:extLst>
                <a:ext uri="{FF2B5EF4-FFF2-40B4-BE49-F238E27FC236}">
                  <a16:creationId xmlns:a16="http://schemas.microsoft.com/office/drawing/2014/main" id="{F3CDC11B-44FF-DD7E-A169-355025329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12EF16BE-5174-C588-1546-1DA8D3C26C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611655FB-1756-C327-8978-5B2B8309B93A}"/>
              </a:ext>
            </a:extLst>
          </p:cNvPr>
          <p:cNvSpPr/>
          <p:nvPr/>
        </p:nvSpPr>
        <p:spPr>
          <a:xfrm>
            <a:off x="2840405" y="5059065"/>
            <a:ext cx="2445610" cy="2334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B21AA7-E2BA-93DC-C0FC-8FDF9D61D72E}"/>
              </a:ext>
            </a:extLst>
          </p:cNvPr>
          <p:cNvSpPr/>
          <p:nvPr/>
        </p:nvSpPr>
        <p:spPr>
          <a:xfrm>
            <a:off x="6753318" y="5030586"/>
            <a:ext cx="2735393" cy="25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6BEB6-5ACF-CEF5-3001-10045851D57D}"/>
              </a:ext>
            </a:extLst>
          </p:cNvPr>
          <p:cNvSpPr txBox="1"/>
          <p:nvPr/>
        </p:nvSpPr>
        <p:spPr>
          <a:xfrm>
            <a:off x="3378020" y="5552657"/>
            <a:ext cx="164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baseline="-25000" dirty="0"/>
              <a:t>A </a:t>
            </a:r>
            <a:r>
              <a:rPr lang="en-US" sz="2000" b="1" dirty="0"/>
              <a:t>= 2 Mbps</a:t>
            </a:r>
            <a:endParaRPr lang="en-US" sz="1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62FB21-5C38-4E6E-51E4-78C609FF0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775" y="1292224"/>
            <a:ext cx="5306632" cy="2877281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Throughput</a:t>
            </a:r>
          </a:p>
          <a:p>
            <a:r>
              <a:rPr lang="en-US" sz="2000" dirty="0"/>
              <a:t>Server may deliver file at </a:t>
            </a:r>
            <a:r>
              <a:rPr lang="en-US" sz="2000" b="1" dirty="0"/>
              <a:t>1 Mbps</a:t>
            </a:r>
            <a:r>
              <a:rPr lang="en-US" sz="2000" dirty="0"/>
              <a:t>, even if link capacity is higher</a:t>
            </a:r>
          </a:p>
          <a:p>
            <a:r>
              <a:rPr lang="en-US" sz="2000" dirty="0"/>
              <a:t>Causes:</a:t>
            </a:r>
          </a:p>
          <a:p>
            <a:pPr lvl="1"/>
            <a:r>
              <a:rPr lang="en-US" sz="1800" dirty="0"/>
              <a:t>Handling other traffic</a:t>
            </a:r>
          </a:p>
          <a:p>
            <a:pPr lvl="1"/>
            <a:r>
              <a:rPr lang="en-US" sz="1800" dirty="0"/>
              <a:t>Old or slow hardware</a:t>
            </a:r>
          </a:p>
          <a:p>
            <a:r>
              <a:rPr lang="en-US" sz="2000" dirty="0"/>
              <a:t>Throughput depends on </a:t>
            </a:r>
            <a:r>
              <a:rPr lang="en-US" sz="2000" b="1" dirty="0"/>
              <a:t>actual network usage and sharing</a:t>
            </a:r>
            <a:r>
              <a:rPr lang="en-US" sz="2000" dirty="0"/>
              <a:t>, not just link capacity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82ED63A-E87C-CD24-8F68-462796E15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7713" y="1332316"/>
            <a:ext cx="5181600" cy="2260600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Bandwidth</a:t>
            </a:r>
          </a:p>
          <a:p>
            <a:r>
              <a:rPr lang="en-US" sz="2200" dirty="0"/>
              <a:t>Bandwidth of link A = R</a:t>
            </a:r>
            <a:r>
              <a:rPr lang="en-US" sz="2200" baseline="-25000" dirty="0"/>
              <a:t>A</a:t>
            </a:r>
            <a:r>
              <a:rPr lang="en-US" sz="2200" dirty="0"/>
              <a:t> = 2 Mbps</a:t>
            </a:r>
          </a:p>
          <a:p>
            <a:r>
              <a:rPr lang="en-US" sz="2200" dirty="0"/>
              <a:t>Bandwidth of link B = R</a:t>
            </a:r>
            <a:r>
              <a:rPr lang="en-US" sz="2200" baseline="-25000" dirty="0"/>
              <a:t>B</a:t>
            </a:r>
            <a:r>
              <a:rPr lang="en-US" sz="2200" dirty="0"/>
              <a:t> = 5 Mbps</a:t>
            </a:r>
          </a:p>
          <a:p>
            <a:r>
              <a:rPr lang="en-US" sz="2200" dirty="0"/>
              <a:t>the actual </a:t>
            </a:r>
            <a:r>
              <a:rPr lang="en-US" sz="2200" b="1" dirty="0"/>
              <a:t>link capacity</a:t>
            </a:r>
            <a:r>
              <a:rPr lang="en-US" sz="2200" dirty="0"/>
              <a:t>: can transmit up to R bit/</a:t>
            </a:r>
            <a:r>
              <a:rPr lang="en-US" sz="2200" dirty="0" err="1"/>
              <a:t>ps</a:t>
            </a:r>
            <a:r>
              <a:rPr lang="en-US" sz="2200" dirty="0"/>
              <a:t>, the limit of the physical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8F118-E217-5288-7C92-C48645BB0877}"/>
              </a:ext>
            </a:extLst>
          </p:cNvPr>
          <p:cNvSpPr txBox="1"/>
          <p:nvPr/>
        </p:nvSpPr>
        <p:spPr>
          <a:xfrm>
            <a:off x="7216595" y="5543132"/>
            <a:ext cx="164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baseline="-25000" dirty="0"/>
              <a:t>B </a:t>
            </a:r>
            <a:r>
              <a:rPr lang="en-US" sz="2000" b="1" dirty="0"/>
              <a:t>= 5 Mbps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29625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D90A7-22CC-ABD4-25AE-7BAD25F20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7CC44BC-8613-5902-91B9-D32FFFCB18A2}"/>
              </a:ext>
            </a:extLst>
          </p:cNvPr>
          <p:cNvGrpSpPr/>
          <p:nvPr/>
        </p:nvGrpSpPr>
        <p:grpSpPr>
          <a:xfrm>
            <a:off x="5290646" y="4818277"/>
            <a:ext cx="1463604" cy="806085"/>
            <a:chOff x="7493876" y="2774731"/>
            <a:chExt cx="1481958" cy="894622"/>
          </a:xfrm>
        </p:grpSpPr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2F113EA6-7A45-7CBE-1938-251C24FC0D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7BD6990-2D73-2358-4D44-0A876954135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ED815942-E4A7-2396-A763-8AD9D1A761E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F4182FD3-75E3-EDF4-3572-F0E25FDE96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6E5FCC0D-5737-0D89-6491-26EB8660D2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4CE4130E-D6DA-57BB-6C88-90E3B6098DD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04128F1E-7C78-6240-9363-27D825DA48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D139F5-BD66-E350-55C4-F8D86F4E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Throughput Example</a:t>
            </a:r>
            <a:endParaRPr lang="en-US" sz="4400" dirty="0"/>
          </a:p>
        </p:txBody>
      </p:sp>
      <p:grpSp>
        <p:nvGrpSpPr>
          <p:cNvPr id="233" name="Group 64">
            <a:extLst>
              <a:ext uri="{FF2B5EF4-FFF2-40B4-BE49-F238E27FC236}">
                <a16:creationId xmlns:a16="http://schemas.microsoft.com/office/drawing/2014/main" id="{BD603D8C-EB26-5D07-A17F-07AFCAF8A2BF}"/>
              </a:ext>
            </a:extLst>
          </p:cNvPr>
          <p:cNvGrpSpPr>
            <a:grpSpLocks/>
          </p:cNvGrpSpPr>
          <p:nvPr/>
        </p:nvGrpSpPr>
        <p:grpSpPr bwMode="auto">
          <a:xfrm>
            <a:off x="2145061" y="4479369"/>
            <a:ext cx="695344" cy="1316742"/>
            <a:chOff x="4140" y="429"/>
            <a:chExt cx="1425" cy="239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07319F0C-430B-84B2-839F-9DF080934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5" name="Rectangle 66">
              <a:extLst>
                <a:ext uri="{FF2B5EF4-FFF2-40B4-BE49-F238E27FC236}">
                  <a16:creationId xmlns:a16="http://schemas.microsoft.com/office/drawing/2014/main" id="{1704F136-A29C-3716-1D50-542FCD518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6" name="Freeform 67">
              <a:extLst>
                <a:ext uri="{FF2B5EF4-FFF2-40B4-BE49-F238E27FC236}">
                  <a16:creationId xmlns:a16="http://schemas.microsoft.com/office/drawing/2014/main" id="{AA229AE5-A813-D61C-D492-78B3CFB2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7" name="Freeform 68">
              <a:extLst>
                <a:ext uri="{FF2B5EF4-FFF2-40B4-BE49-F238E27FC236}">
                  <a16:creationId xmlns:a16="http://schemas.microsoft.com/office/drawing/2014/main" id="{CA74A9B6-CE93-A7AB-0C30-CE3FAA914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38" name="Rectangle 69">
              <a:extLst>
                <a:ext uri="{FF2B5EF4-FFF2-40B4-BE49-F238E27FC236}">
                  <a16:creationId xmlns:a16="http://schemas.microsoft.com/office/drawing/2014/main" id="{4AC5A207-93F4-186B-A970-2CD109184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39" name="Group 70">
              <a:extLst>
                <a:ext uri="{FF2B5EF4-FFF2-40B4-BE49-F238E27FC236}">
                  <a16:creationId xmlns:a16="http://schemas.microsoft.com/office/drawing/2014/main" id="{BC78AB5E-C71E-9448-A752-1D0E53547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4" name="AutoShape 71">
                <a:extLst>
                  <a:ext uri="{FF2B5EF4-FFF2-40B4-BE49-F238E27FC236}">
                    <a16:creationId xmlns:a16="http://schemas.microsoft.com/office/drawing/2014/main" id="{04EAF45F-0E99-0468-C277-0139441BF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5" name="AutoShape 72">
                <a:extLst>
                  <a:ext uri="{FF2B5EF4-FFF2-40B4-BE49-F238E27FC236}">
                    <a16:creationId xmlns:a16="http://schemas.microsoft.com/office/drawing/2014/main" id="{3365B11B-0217-0E91-AAFC-2B16562FB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0" name="Rectangle 73">
              <a:extLst>
                <a:ext uri="{FF2B5EF4-FFF2-40B4-BE49-F238E27FC236}">
                  <a16:creationId xmlns:a16="http://schemas.microsoft.com/office/drawing/2014/main" id="{9A7A5F04-1123-1E65-86A7-EB2C46F5E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1" name="Group 74">
              <a:extLst>
                <a:ext uri="{FF2B5EF4-FFF2-40B4-BE49-F238E27FC236}">
                  <a16:creationId xmlns:a16="http://schemas.microsoft.com/office/drawing/2014/main" id="{2208CBDD-F8BA-5BB6-0F1B-EDF9C2F8F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2" name="AutoShape 75">
                <a:extLst>
                  <a:ext uri="{FF2B5EF4-FFF2-40B4-BE49-F238E27FC236}">
                    <a16:creationId xmlns:a16="http://schemas.microsoft.com/office/drawing/2014/main" id="{912EE6A5-B553-2953-D2B4-DDF7C4994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3" name="AutoShape 76">
                <a:extLst>
                  <a:ext uri="{FF2B5EF4-FFF2-40B4-BE49-F238E27FC236}">
                    <a16:creationId xmlns:a16="http://schemas.microsoft.com/office/drawing/2014/main" id="{0258858D-BF91-DB40-4D74-410028B5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2" name="Rectangle 77">
              <a:extLst>
                <a:ext uri="{FF2B5EF4-FFF2-40B4-BE49-F238E27FC236}">
                  <a16:creationId xmlns:a16="http://schemas.microsoft.com/office/drawing/2014/main" id="{F47803F1-6B21-9275-C872-4EF7383B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id="{72015F2E-E6E0-8286-5EA3-E67C3D962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4" name="Group 79">
              <a:extLst>
                <a:ext uri="{FF2B5EF4-FFF2-40B4-BE49-F238E27FC236}">
                  <a16:creationId xmlns:a16="http://schemas.microsoft.com/office/drawing/2014/main" id="{258B693B-9C59-5AEC-F4D9-0779ED843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0" name="AutoShape 80">
                <a:extLst>
                  <a:ext uri="{FF2B5EF4-FFF2-40B4-BE49-F238E27FC236}">
                    <a16:creationId xmlns:a16="http://schemas.microsoft.com/office/drawing/2014/main" id="{034B3C45-DD2D-E884-56FF-B60DDD7D6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61" name="AutoShape 81">
                <a:extLst>
                  <a:ext uri="{FF2B5EF4-FFF2-40B4-BE49-F238E27FC236}">
                    <a16:creationId xmlns:a16="http://schemas.microsoft.com/office/drawing/2014/main" id="{D6CC7259-9123-28F9-E3F4-8EE52A211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5" name="Freeform 82">
              <a:extLst>
                <a:ext uri="{FF2B5EF4-FFF2-40B4-BE49-F238E27FC236}">
                  <a16:creationId xmlns:a16="http://schemas.microsoft.com/office/drawing/2014/main" id="{2DA38C07-3BBE-D50B-9558-9A89D799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246" name="Group 83">
              <a:extLst>
                <a:ext uri="{FF2B5EF4-FFF2-40B4-BE49-F238E27FC236}">
                  <a16:creationId xmlns:a16="http://schemas.microsoft.com/office/drawing/2014/main" id="{21D9DBC4-B23B-6CC8-CC0D-F1708CC54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8" name="AutoShape 84">
                <a:extLst>
                  <a:ext uri="{FF2B5EF4-FFF2-40B4-BE49-F238E27FC236}">
                    <a16:creationId xmlns:a16="http://schemas.microsoft.com/office/drawing/2014/main" id="{BA9267F5-B6B7-5761-CF2D-26E890371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259" name="AutoShape 85">
                <a:extLst>
                  <a:ext uri="{FF2B5EF4-FFF2-40B4-BE49-F238E27FC236}">
                    <a16:creationId xmlns:a16="http://schemas.microsoft.com/office/drawing/2014/main" id="{D513E95B-4ED5-03BB-35F6-C0C0456ED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247" name="Rectangle 86">
              <a:extLst>
                <a:ext uri="{FF2B5EF4-FFF2-40B4-BE49-F238E27FC236}">
                  <a16:creationId xmlns:a16="http://schemas.microsoft.com/office/drawing/2014/main" id="{3D0031AB-2F7A-54BD-E2BE-40E3609DE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F1356A33-6EC2-AC55-8F62-95D0444A7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F33AB868-4D86-8CF9-68C5-FA6D1C02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0" name="Oval 89">
              <a:extLst>
                <a:ext uri="{FF2B5EF4-FFF2-40B4-BE49-F238E27FC236}">
                  <a16:creationId xmlns:a16="http://schemas.microsoft.com/office/drawing/2014/main" id="{C88D079A-BE8E-8F0B-7ABA-EF3C174F5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D3DB3565-E736-BEEB-5BF4-79369B88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2" name="AutoShape 91">
              <a:extLst>
                <a:ext uri="{FF2B5EF4-FFF2-40B4-BE49-F238E27FC236}">
                  <a16:creationId xmlns:a16="http://schemas.microsoft.com/office/drawing/2014/main" id="{E6F6F9AE-F2E7-FC45-E7AE-9A912335B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3" name="AutoShape 92">
              <a:extLst>
                <a:ext uri="{FF2B5EF4-FFF2-40B4-BE49-F238E27FC236}">
                  <a16:creationId xmlns:a16="http://schemas.microsoft.com/office/drawing/2014/main" id="{2BC57D3F-5815-3BF1-48FD-B07AEB457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4" name="Oval 93">
              <a:extLst>
                <a:ext uri="{FF2B5EF4-FFF2-40B4-BE49-F238E27FC236}">
                  <a16:creationId xmlns:a16="http://schemas.microsoft.com/office/drawing/2014/main" id="{18A939CB-2491-5117-D497-9597262EC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5" name="Oval 94">
              <a:extLst>
                <a:ext uri="{FF2B5EF4-FFF2-40B4-BE49-F238E27FC236}">
                  <a16:creationId xmlns:a16="http://schemas.microsoft.com/office/drawing/2014/main" id="{B84614BB-DCA8-3181-28C7-7C48FD9C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" name="Oval 95">
              <a:extLst>
                <a:ext uri="{FF2B5EF4-FFF2-40B4-BE49-F238E27FC236}">
                  <a16:creationId xmlns:a16="http://schemas.microsoft.com/office/drawing/2014/main" id="{36CB0D98-AF89-7AAF-A75E-098541D1D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7" name="Rectangle 96">
              <a:extLst>
                <a:ext uri="{FF2B5EF4-FFF2-40B4-BE49-F238E27FC236}">
                  <a16:creationId xmlns:a16="http://schemas.microsoft.com/office/drawing/2014/main" id="{96BA85BE-8F56-4F71-1153-379E9BD8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266" name="Group 61">
            <a:extLst>
              <a:ext uri="{FF2B5EF4-FFF2-40B4-BE49-F238E27FC236}">
                <a16:creationId xmlns:a16="http://schemas.microsoft.com/office/drawing/2014/main" id="{2B5EA22C-B266-BB70-E819-66C2EDE58A3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381305" y="4593174"/>
            <a:ext cx="1168290" cy="1256291"/>
            <a:chOff x="-44" y="1473"/>
            <a:chExt cx="981" cy="1105"/>
          </a:xfrm>
        </p:grpSpPr>
        <p:pic>
          <p:nvPicPr>
            <p:cNvPr id="267" name="Picture 62" descr="desktop_computer_stylized_medium">
              <a:extLst>
                <a:ext uri="{FF2B5EF4-FFF2-40B4-BE49-F238E27FC236}">
                  <a16:creationId xmlns:a16="http://schemas.microsoft.com/office/drawing/2014/main" id="{0ED22EE8-50EF-0CD2-C461-9F50F0CCD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E69DFAD4-C6F5-E40F-604A-FF9AB4EDCF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7F4FA23B-7BC0-3B69-C5D4-DB1E69D90766}"/>
              </a:ext>
            </a:extLst>
          </p:cNvPr>
          <p:cNvSpPr/>
          <p:nvPr/>
        </p:nvSpPr>
        <p:spPr>
          <a:xfrm>
            <a:off x="2840405" y="5059065"/>
            <a:ext cx="2445610" cy="2334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E00F579-3558-CB37-010A-FF6D34326E51}"/>
              </a:ext>
            </a:extLst>
          </p:cNvPr>
          <p:cNvSpPr/>
          <p:nvPr/>
        </p:nvSpPr>
        <p:spPr>
          <a:xfrm>
            <a:off x="6753318" y="5030586"/>
            <a:ext cx="2735393" cy="258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46B1D-3DCB-9B13-36B9-7BD8A2AE7D27}"/>
              </a:ext>
            </a:extLst>
          </p:cNvPr>
          <p:cNvSpPr txBox="1"/>
          <p:nvPr/>
        </p:nvSpPr>
        <p:spPr>
          <a:xfrm>
            <a:off x="3378020" y="5552657"/>
            <a:ext cx="164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baseline="-25000" dirty="0"/>
              <a:t>A </a:t>
            </a:r>
            <a:r>
              <a:rPr lang="en-US" sz="2000" b="1" dirty="0"/>
              <a:t>= 30 Mbps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623D-8704-4E17-5C55-7575002CB9AA}"/>
              </a:ext>
            </a:extLst>
          </p:cNvPr>
          <p:cNvSpPr txBox="1"/>
          <p:nvPr/>
        </p:nvSpPr>
        <p:spPr>
          <a:xfrm>
            <a:off x="7216595" y="5543132"/>
            <a:ext cx="164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baseline="-25000" dirty="0"/>
              <a:t>B </a:t>
            </a:r>
            <a:r>
              <a:rPr lang="en-US" sz="2000" b="1" dirty="0"/>
              <a:t>= 10 Mbps</a:t>
            </a:r>
            <a:endParaRPr lang="en-US" sz="14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C9A1F1-0226-7A92-D6F0-FFE8DC9A3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583" y="1455286"/>
            <a:ext cx="4799795" cy="2765560"/>
          </a:xfrm>
        </p:spPr>
        <p:txBody>
          <a:bodyPr>
            <a:normAutofit/>
          </a:bodyPr>
          <a:lstStyle/>
          <a:p>
            <a:r>
              <a:rPr lang="en-US" dirty="0"/>
              <a:t>file size = 4 </a:t>
            </a:r>
            <a:r>
              <a:rPr lang="en-US" dirty="0" err="1"/>
              <a:t>Gbits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 </a:t>
            </a:r>
            <a:r>
              <a:rPr lang="en-US" dirty="0"/>
              <a:t>= 30 Mbps</a:t>
            </a:r>
            <a:endParaRPr lang="en-US" sz="1800" dirty="0"/>
          </a:p>
          <a:p>
            <a:r>
              <a:rPr lang="en-US" dirty="0"/>
              <a:t>R</a:t>
            </a:r>
            <a:r>
              <a:rPr lang="en-US" baseline="-25000" dirty="0"/>
              <a:t>B </a:t>
            </a:r>
            <a:r>
              <a:rPr lang="en-US" dirty="0"/>
              <a:t>= 10 Mbps</a:t>
            </a:r>
            <a:endParaRPr lang="en-US" sz="1800" dirty="0"/>
          </a:p>
          <a:p>
            <a:r>
              <a:rPr lang="en-US" dirty="0"/>
              <a:t>time to transfer file </a:t>
            </a:r>
            <a:br>
              <a:rPr lang="en-US" dirty="0"/>
            </a:br>
            <a:r>
              <a:rPr lang="en-US" dirty="0"/>
              <a:t>from A to B?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BC767560-D390-421B-F91F-E0E10F5794DD}"/>
              </a:ext>
            </a:extLst>
          </p:cNvPr>
          <p:cNvSpPr txBox="1">
            <a:spLocks/>
          </p:cNvSpPr>
          <p:nvPr/>
        </p:nvSpPr>
        <p:spPr>
          <a:xfrm>
            <a:off x="5379378" y="1537996"/>
            <a:ext cx="5580000" cy="593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 = file size / throughput</a:t>
            </a:r>
            <a:endParaRPr lang="en-US" b="0" dirty="0"/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077C008-83AF-28CB-0181-07249671FD36}"/>
              </a:ext>
            </a:extLst>
          </p:cNvPr>
          <p:cNvSpPr txBox="1">
            <a:spLocks/>
          </p:cNvSpPr>
          <p:nvPr/>
        </p:nvSpPr>
        <p:spPr>
          <a:xfrm>
            <a:off x="5379377" y="2128546"/>
            <a:ext cx="5580000" cy="593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dirty="0"/>
              <a:t>	  = 4 </a:t>
            </a:r>
            <a:r>
              <a:rPr lang="en-US" dirty="0" err="1"/>
              <a:t>Gbits</a:t>
            </a:r>
            <a:r>
              <a:rPr lang="en-US" dirty="0"/>
              <a:t> / min{R</a:t>
            </a:r>
            <a:r>
              <a:rPr lang="en-US" baseline="-25000" dirty="0"/>
              <a:t>A, </a:t>
            </a:r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}</a:t>
            </a:r>
            <a:endParaRPr lang="en-US" b="0" dirty="0"/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DB0A6A5-DEE4-E361-5FE0-7AA6ECC21765}"/>
              </a:ext>
            </a:extLst>
          </p:cNvPr>
          <p:cNvSpPr txBox="1">
            <a:spLocks/>
          </p:cNvSpPr>
          <p:nvPr/>
        </p:nvSpPr>
        <p:spPr>
          <a:xfrm>
            <a:off x="5379377" y="2719096"/>
            <a:ext cx="5580000" cy="593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dirty="0"/>
              <a:t>	  = 4 * 10</a:t>
            </a:r>
            <a:r>
              <a:rPr lang="en-US" baseline="30000" dirty="0"/>
              <a:t>9 </a:t>
            </a:r>
            <a:r>
              <a:rPr lang="en-US" dirty="0"/>
              <a:t>/ 10 * 10</a:t>
            </a:r>
            <a:r>
              <a:rPr lang="en-US" baseline="30000" dirty="0"/>
              <a:t>6</a:t>
            </a:r>
            <a:endParaRPr lang="en-US" b="0" baseline="30000" dirty="0"/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B9D607AC-D5B1-3E7F-13B2-4BDCB6EA61FA}"/>
              </a:ext>
            </a:extLst>
          </p:cNvPr>
          <p:cNvSpPr txBox="1">
            <a:spLocks/>
          </p:cNvSpPr>
          <p:nvPr/>
        </p:nvSpPr>
        <p:spPr>
          <a:xfrm>
            <a:off x="5379377" y="3328696"/>
            <a:ext cx="5580000" cy="593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dirty="0"/>
              <a:t>	  = 4 * 10</a:t>
            </a:r>
            <a:r>
              <a:rPr lang="en-US" baseline="30000" dirty="0"/>
              <a:t>2 </a:t>
            </a:r>
            <a:r>
              <a:rPr lang="en-US" dirty="0"/>
              <a:t>= 400 sec ~= 6,66 min </a:t>
            </a:r>
            <a:endParaRPr lang="en-US" b="0" baseline="30000" dirty="0"/>
          </a:p>
          <a:p>
            <a:pPr marL="1301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21A4-8EC4-A200-CFF3-EC180D8A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27D1E67E-8CB0-0DD4-A548-A273A4A3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1442789"/>
            <a:ext cx="5077690" cy="5077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A6FF5-4CB7-C8DB-C150-91C69996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itle 1">
            <a:extLst>
              <a:ext uri="{FF2B5EF4-FFF2-40B4-BE49-F238E27FC236}">
                <a16:creationId xmlns:a16="http://schemas.microsoft.com/office/drawing/2014/main" id="{FE03A8D0-2E76-D7DE-3B85-3C933849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10" y="273146"/>
            <a:ext cx="10515600" cy="894622"/>
          </a:xfrm>
        </p:spPr>
        <p:txBody>
          <a:bodyPr>
            <a:normAutofit/>
          </a:bodyPr>
          <a:lstStyle/>
          <a:p>
            <a:r>
              <a:rPr lang="en-US" sz="5400" b="0" dirty="0">
                <a:ea typeface="ＭＳ Ｐゴシック" panose="020B0600070205080204" pitchFamily="34" charset="-128"/>
              </a:rPr>
              <a:t>Packet Switching</a:t>
            </a:r>
            <a:endParaRPr lang="en-US" sz="5400" b="0" dirty="0"/>
          </a:p>
        </p:txBody>
      </p:sp>
      <p:sp>
        <p:nvSpPr>
          <p:cNvPr id="110" name="Content Placeholder 52">
            <a:extLst>
              <a:ext uri="{FF2B5EF4-FFF2-40B4-BE49-F238E27FC236}">
                <a16:creationId xmlns:a16="http://schemas.microsoft.com/office/drawing/2014/main" id="{77DB8059-E3F3-871C-FA26-71686245CC5A}"/>
              </a:ext>
            </a:extLst>
          </p:cNvPr>
          <p:cNvSpPr txBox="1">
            <a:spLocks/>
          </p:cNvSpPr>
          <p:nvPr/>
        </p:nvSpPr>
        <p:spPr>
          <a:xfrm>
            <a:off x="848710" y="1286476"/>
            <a:ext cx="5501619" cy="4232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 sending function: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takes application message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breaks into smaller chunks, known as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of length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bits</a:t>
            </a:r>
          </a:p>
          <a:p>
            <a:pPr>
              <a:buFont typeface="Wingdings" charset="2"/>
              <a:buChar char="§"/>
              <a:defRPr/>
            </a:pPr>
            <a:r>
              <a:rPr lang="en-US" altLang="en-US" dirty="0">
                <a:ea typeface="Arial" panose="020B0604020202020204" pitchFamily="34" charset="0"/>
              </a:rPr>
              <a:t>network </a:t>
            </a:r>
            <a:r>
              <a:rPr lang="en-US" altLang="en-US" dirty="0">
                <a:solidFill>
                  <a:srgbClr val="0000A3"/>
                </a:solidFill>
                <a:ea typeface="Arial" panose="020B0604020202020204" pitchFamily="34" charset="0"/>
              </a:rPr>
              <a:t>forwards</a:t>
            </a:r>
            <a:r>
              <a:rPr lang="en-US" altLang="en-US" dirty="0">
                <a:ea typeface="Arial" panose="020B0604020202020204" pitchFamily="34" charset="0"/>
              </a:rPr>
              <a:t> packets</a:t>
            </a:r>
            <a:r>
              <a:rPr lang="en-US" altLang="en-US" i="1" dirty="0">
                <a:ea typeface="Arial" panose="020B0604020202020204" pitchFamily="34" charset="0"/>
              </a:rPr>
              <a:t> </a:t>
            </a:r>
            <a:r>
              <a:rPr lang="en-US" altLang="en-US" dirty="0">
                <a:ea typeface="Arial" panose="020B0604020202020204" pitchFamily="34" charset="0"/>
              </a:rPr>
              <a:t>from one router to the next, across links on path from </a:t>
            </a:r>
            <a:r>
              <a:rPr lang="en-US" altLang="en-US" dirty="0">
                <a:solidFill>
                  <a:srgbClr val="0000A3"/>
                </a:solidFill>
                <a:ea typeface="Arial" panose="020B0604020202020204" pitchFamily="34" charset="0"/>
              </a:rPr>
              <a:t>source to destination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219">
            <a:extLst>
              <a:ext uri="{FF2B5EF4-FFF2-40B4-BE49-F238E27FC236}">
                <a16:creationId xmlns:a16="http://schemas.microsoft.com/office/drawing/2014/main" id="{31115D53-20D6-AD19-A9C2-A795744ED319}"/>
              </a:ext>
            </a:extLst>
          </p:cNvPr>
          <p:cNvGrpSpPr>
            <a:grpSpLocks/>
          </p:cNvGrpSpPr>
          <p:nvPr/>
        </p:nvGrpSpPr>
        <p:grpSpPr bwMode="auto">
          <a:xfrm>
            <a:off x="7825117" y="3017234"/>
            <a:ext cx="409575" cy="565150"/>
            <a:chOff x="375561" y="297711"/>
            <a:chExt cx="1252683" cy="2142487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A7ABF14A-8A87-95F7-87A9-D39A04E34282}"/>
                </a:ext>
              </a:extLst>
            </p:cNvPr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1F4E587-A135-F248-27F4-8D8AE9F13A68}"/>
                </a:ext>
              </a:extLst>
            </p:cNvPr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945A51C-EDA7-D1E8-AA38-D311DA81DE5F}"/>
                </a:ext>
              </a:extLst>
            </p:cNvPr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5" name="Line 305">
            <a:extLst>
              <a:ext uri="{FF2B5EF4-FFF2-40B4-BE49-F238E27FC236}">
                <a16:creationId xmlns:a16="http://schemas.microsoft.com/office/drawing/2014/main" id="{2249C130-6500-3B02-BDF0-CBB037645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979" y="3941159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201">
            <a:extLst>
              <a:ext uri="{FF2B5EF4-FFF2-40B4-BE49-F238E27FC236}">
                <a16:creationId xmlns:a16="http://schemas.microsoft.com/office/drawing/2014/main" id="{66438A0D-33AC-19B8-57D6-56785B3B968E}"/>
              </a:ext>
            </a:extLst>
          </p:cNvPr>
          <p:cNvGrpSpPr>
            <a:grpSpLocks/>
          </p:cNvGrpSpPr>
          <p:nvPr/>
        </p:nvGrpSpPr>
        <p:grpSpPr bwMode="auto">
          <a:xfrm>
            <a:off x="7577467" y="3023584"/>
            <a:ext cx="409575" cy="565150"/>
            <a:chOff x="375561" y="297711"/>
            <a:chExt cx="1252683" cy="213836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F49A9E2-0657-4148-59B0-8D062605CA3A}"/>
                </a:ext>
              </a:extLst>
            </p:cNvPr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91C8CE5-B695-F993-BEEB-30E1D9621381}"/>
                </a:ext>
              </a:extLst>
            </p:cNvPr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5F6D786-820F-EC57-6E32-546C82B6C8C3}"/>
                </a:ext>
              </a:extLst>
            </p:cNvPr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7" name="TextBox 205">
            <a:extLst>
              <a:ext uri="{FF2B5EF4-FFF2-40B4-BE49-F238E27FC236}">
                <a16:creationId xmlns:a16="http://schemas.microsoft.com/office/drawing/2014/main" id="{487AD103-C508-F427-03BA-5C2A5B39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579" y="4199922"/>
            <a:ext cx="638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grpSp>
        <p:nvGrpSpPr>
          <p:cNvPr id="128" name="Group 206">
            <a:extLst>
              <a:ext uri="{FF2B5EF4-FFF2-40B4-BE49-F238E27FC236}">
                <a16:creationId xmlns:a16="http://schemas.microsoft.com/office/drawing/2014/main" id="{D8435E9F-312B-62FB-DB09-217DFF475945}"/>
              </a:ext>
            </a:extLst>
          </p:cNvPr>
          <p:cNvGrpSpPr>
            <a:grpSpLocks/>
          </p:cNvGrpSpPr>
          <p:nvPr/>
        </p:nvGrpSpPr>
        <p:grpSpPr bwMode="auto">
          <a:xfrm>
            <a:off x="7102804" y="3749072"/>
            <a:ext cx="1295400" cy="506412"/>
            <a:chOff x="1816230" y="6118900"/>
            <a:chExt cx="1843339" cy="739100"/>
          </a:xfrm>
        </p:grpSpPr>
        <p:pic>
          <p:nvPicPr>
            <p:cNvPr id="129" name="Picture 8">
              <a:extLst>
                <a:ext uri="{FF2B5EF4-FFF2-40B4-BE49-F238E27FC236}">
                  <a16:creationId xmlns:a16="http://schemas.microsoft.com/office/drawing/2014/main" id="{2FD7EF09-23CC-2501-C0C6-EA0799FAB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1D24B02-2304-EB84-D0D4-6E9AD1518E46}"/>
                </a:ext>
              </a:extLst>
            </p:cNvPr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1" name="Group 209">
            <a:extLst>
              <a:ext uri="{FF2B5EF4-FFF2-40B4-BE49-F238E27FC236}">
                <a16:creationId xmlns:a16="http://schemas.microsoft.com/office/drawing/2014/main" id="{03C121A9-307C-F092-99F7-B89073510E9E}"/>
              </a:ext>
            </a:extLst>
          </p:cNvPr>
          <p:cNvGrpSpPr>
            <a:grpSpLocks/>
          </p:cNvGrpSpPr>
          <p:nvPr/>
        </p:nvGrpSpPr>
        <p:grpSpPr bwMode="auto">
          <a:xfrm>
            <a:off x="7242504" y="2132997"/>
            <a:ext cx="1409700" cy="877887"/>
            <a:chOff x="2387973" y="4309243"/>
            <a:chExt cx="1771787" cy="1282262"/>
          </a:xfrm>
        </p:grpSpPr>
        <p:pic>
          <p:nvPicPr>
            <p:cNvPr id="132" name="Picture 9">
              <a:extLst>
                <a:ext uri="{FF2B5EF4-FFF2-40B4-BE49-F238E27FC236}">
                  <a16:creationId xmlns:a16="http://schemas.microsoft.com/office/drawing/2014/main" id="{ECC36D16-E2E0-1289-CDAF-1185B45F1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D695A22-49EF-3CB6-96C7-24778294B354}"/>
                </a:ext>
              </a:extLst>
            </p:cNvPr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4" name="TextBox 215">
            <a:extLst>
              <a:ext uri="{FF2B5EF4-FFF2-40B4-BE49-F238E27FC236}">
                <a16:creationId xmlns:a16="http://schemas.microsoft.com/office/drawing/2014/main" id="{3C2A154E-02D0-7F30-2B0A-45EB48B4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04" y="3555397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35" name="TextBox 216">
            <a:extLst>
              <a:ext uri="{FF2B5EF4-FFF2-40B4-BE49-F238E27FC236}">
                <a16:creationId xmlns:a16="http://schemas.microsoft.com/office/drawing/2014/main" id="{CAB62EB1-584A-86AB-0B2F-B7EF87A4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504" y="3563334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cxnSp>
        <p:nvCxnSpPr>
          <p:cNvPr id="136" name="Straight Connector 3">
            <a:extLst>
              <a:ext uri="{FF2B5EF4-FFF2-40B4-BE49-F238E27FC236}">
                <a16:creationId xmlns:a16="http://schemas.microsoft.com/office/drawing/2014/main" id="{70781DBA-5FCA-DDBB-B427-09890CE0C5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41042" y="2577497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TextBox 234">
            <a:extLst>
              <a:ext uri="{FF2B5EF4-FFF2-40B4-BE49-F238E27FC236}">
                <a16:creationId xmlns:a16="http://schemas.microsoft.com/office/drawing/2014/main" id="{81D7B155-B869-BFD3-1C14-B639BA49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679" y="2228247"/>
            <a:ext cx="1824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two packets,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bits each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55D4625-1D6D-AB43-7CAA-0715DB0D48C8}"/>
              </a:ext>
            </a:extLst>
          </p:cNvPr>
          <p:cNvGrpSpPr/>
          <p:nvPr/>
        </p:nvGrpSpPr>
        <p:grpSpPr>
          <a:xfrm>
            <a:off x="10506147" y="3669119"/>
            <a:ext cx="1200246" cy="477406"/>
            <a:chOff x="3668110" y="2448910"/>
            <a:chExt cx="3794234" cy="216513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A61003B-15F0-E7D8-86B3-9C35FA04E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8C35C6F-770D-3EB4-62EB-C472A5C5AD4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DB60DC36-8B43-D3E1-CB7A-C1341D879E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EDD184D4-F5B1-D395-AA47-710BA4978F1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6F47ACB-0C12-3F78-4AE3-9057C21982A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33B222D-6047-0031-4BB1-71F397455EE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60660B9E-4C97-040F-291B-F652BE12E22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ight Arrow 2">
            <a:extLst>
              <a:ext uri="{FF2B5EF4-FFF2-40B4-BE49-F238E27FC236}">
                <a16:creationId xmlns:a16="http://schemas.microsoft.com/office/drawing/2014/main" id="{384A0EE8-C4EC-0598-5E0C-0814B76B0576}"/>
              </a:ext>
            </a:extLst>
          </p:cNvPr>
          <p:cNvSpPr/>
          <p:nvPr/>
        </p:nvSpPr>
        <p:spPr>
          <a:xfrm>
            <a:off x="8311695" y="3223689"/>
            <a:ext cx="978408" cy="260093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63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3DC2-1AEF-2B8F-EAFD-5DB247977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D1B-72E0-9406-27EF-2491DE32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Packet switching versus Circuit switching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30CE-4D4A-EF54-6EA2-067D6E75E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375"/>
            <a:ext cx="5181600" cy="4929804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500" b="1" dirty="0">
                <a:solidFill>
                  <a:srgbClr val="0000A3"/>
                </a:solidFill>
                <a:latin typeface="+mj-lt"/>
                <a:ea typeface="+mj-ea"/>
                <a:cs typeface="+mj-cs"/>
              </a:rPr>
              <a:t>Packet Switching</a:t>
            </a:r>
            <a:endParaRPr lang="el-GR" sz="3500" b="1" dirty="0">
              <a:solidFill>
                <a:srgbClr val="0000A3"/>
              </a:solidFill>
              <a:latin typeface="+mj-lt"/>
              <a:ea typeface="+mj-ea"/>
              <a:cs typeface="+mj-cs"/>
            </a:endParaRPr>
          </a:p>
          <a:p>
            <a:r>
              <a:rPr 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resources are reserved </a:t>
            </a:r>
            <a:r>
              <a:rPr 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on demand</a:t>
            </a:r>
            <a:endParaRPr lang="en-US" altLang="en-US" sz="26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great for “</a:t>
            </a: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bursty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” data</a:t>
            </a:r>
          </a:p>
          <a:p>
            <a:pPr lvl="1"/>
            <a:r>
              <a:rPr lang="en-US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sometimes has data to send, but at other times not</a:t>
            </a:r>
          </a:p>
          <a:p>
            <a:pPr marL="339725" indent="-225425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resource sharing</a:t>
            </a:r>
          </a:p>
          <a:p>
            <a:pPr marL="339725" indent="-225425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simpler, no call setup</a:t>
            </a:r>
          </a:p>
          <a:p>
            <a:pPr marL="339725" indent="-225425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excessive </a:t>
            </a:r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congestion possible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: </a:t>
            </a:r>
          </a:p>
          <a:p>
            <a:pPr marL="630238" lvl="1" indent="-287338">
              <a:defRPr/>
            </a:pPr>
            <a:r>
              <a:rPr lang="en-US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packet delay and loss due to buffer overflow</a:t>
            </a:r>
          </a:p>
          <a:p>
            <a:pPr marL="630238" lvl="1" indent="-287338">
              <a:defRPr/>
            </a:pPr>
            <a:r>
              <a:rPr lang="en-US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protocols needed for reliable data transfer, congestion control</a:t>
            </a:r>
          </a:p>
          <a:p>
            <a:pPr marL="339725" indent="-225425">
              <a:defRPr/>
            </a:pPr>
            <a:endParaRPr lang="en-US" altLang="en-US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6C29B7-31D2-ABCA-07B8-B5305B06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6375"/>
            <a:ext cx="5181600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500" b="1" dirty="0">
                <a:solidFill>
                  <a:srgbClr val="0000A3"/>
                </a:solidFill>
                <a:latin typeface="+mj-lt"/>
                <a:ea typeface="+mj-ea"/>
                <a:cs typeface="+mj-cs"/>
              </a:rPr>
              <a:t>Circuit Switching</a:t>
            </a:r>
            <a:endParaRPr lang="el-GR" sz="3500" b="1" dirty="0">
              <a:solidFill>
                <a:srgbClr val="0000A3"/>
              </a:solidFill>
              <a:latin typeface="+mj-lt"/>
              <a:ea typeface="+mj-ea"/>
              <a:cs typeface="+mj-cs"/>
            </a:endParaRPr>
          </a:p>
          <a:p>
            <a:r>
              <a:rPr 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resources are allocated </a:t>
            </a:r>
            <a:r>
              <a:rPr 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end-to-end</a:t>
            </a:r>
          </a:p>
          <a:p>
            <a:pPr lvl="1"/>
            <a:r>
              <a:rPr lang="en-US" sz="2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reserved even </a:t>
            </a:r>
            <a:r>
              <a:rPr lang="en-US" sz="2000" dirty="0"/>
              <a:t>during idle times</a:t>
            </a:r>
            <a:endParaRPr lang="en-US" altLang="en-US" sz="22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339725" indent="-225425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no sharing</a:t>
            </a:r>
          </a:p>
          <a:p>
            <a:pPr marL="339725" indent="-225425">
              <a:defRPr/>
            </a:pP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call setup to allocate resources</a:t>
            </a:r>
          </a:p>
          <a:p>
            <a:pPr marL="339725" indent="-225425">
              <a:defRPr/>
            </a:pPr>
            <a:r>
              <a:rPr lang="en-US" dirty="0">
                <a:solidFill>
                  <a:srgbClr val="C00000"/>
                </a:solidFill>
              </a:rPr>
              <a:t>bandwidth guarantees</a:t>
            </a:r>
            <a:endParaRPr lang="en-US" altLang="en-US" dirty="0">
              <a:solidFill>
                <a:srgbClr val="C00000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4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D2199-2C04-BB48-5E76-4185653ED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itle 1">
            <a:extLst>
              <a:ext uri="{FF2B5EF4-FFF2-40B4-BE49-F238E27FC236}">
                <a16:creationId xmlns:a16="http://schemas.microsoft.com/office/drawing/2014/main" id="{82F42C71-4BED-FADA-83C5-EE357650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10" y="27314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5400" b="0" dirty="0">
                <a:ea typeface="ＭＳ Ｐゴシック" panose="020B0600070205080204" pitchFamily="34" charset="-128"/>
              </a:rPr>
              <a:t>Host: sends </a:t>
            </a:r>
            <a:r>
              <a:rPr lang="en-US" altLang="en-US" sz="5400" b="0" i="1" dirty="0">
                <a:ea typeface="ＭＳ Ｐゴシック" panose="020B0600070205080204" pitchFamily="34" charset="-128"/>
              </a:rPr>
              <a:t>packets</a:t>
            </a:r>
            <a:r>
              <a:rPr lang="en-US" altLang="en-US" sz="5400" b="0" dirty="0">
                <a:ea typeface="ＭＳ Ｐゴシック" panose="020B0600070205080204" pitchFamily="34" charset="-128"/>
              </a:rPr>
              <a:t> of data</a:t>
            </a:r>
            <a:endParaRPr lang="en-US" sz="5400" b="0" dirty="0"/>
          </a:p>
        </p:txBody>
      </p:sp>
      <p:sp>
        <p:nvSpPr>
          <p:cNvPr id="110" name="Content Placeholder 52">
            <a:extLst>
              <a:ext uri="{FF2B5EF4-FFF2-40B4-BE49-F238E27FC236}">
                <a16:creationId xmlns:a16="http://schemas.microsoft.com/office/drawing/2014/main" id="{D14FA658-6BD6-60D0-C644-726A108AAAFE}"/>
              </a:ext>
            </a:extLst>
          </p:cNvPr>
          <p:cNvSpPr txBox="1">
            <a:spLocks/>
          </p:cNvSpPr>
          <p:nvPr/>
        </p:nvSpPr>
        <p:spPr>
          <a:xfrm>
            <a:off x="848710" y="1286477"/>
            <a:ext cx="6033410" cy="4532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C00000"/>
                </a:solidFill>
              </a:rPr>
              <a:t>bandwidth: </a:t>
            </a:r>
            <a:r>
              <a:rPr lang="en-US" sz="3200" dirty="0"/>
              <a:t>the maximum rate at which data can be transmitted</a:t>
            </a:r>
            <a:r>
              <a:rPr lang="el-GR" sz="3200" dirty="0"/>
              <a:t> </a:t>
            </a:r>
            <a:r>
              <a:rPr lang="en-US" sz="3200" dirty="0"/>
              <a:t>over a network connection </a:t>
            </a:r>
            <a:r>
              <a:rPr lang="en-US" sz="3200" i="1" dirty="0">
                <a:solidFill>
                  <a:srgbClr val="C00000"/>
                </a:solidFill>
                <a:latin typeface="Calibri" panose="020F0502020204030204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R)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</a:b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lvl="1">
              <a:defRPr/>
            </a:pPr>
            <a:r>
              <a:rPr lang="en-US" sz="2800" dirty="0">
                <a:latin typeface="Calibri" panose="020F0502020204030204"/>
              </a:rPr>
              <a:t>how fast data can be placed into the physical link i.e. the cable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</a:b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682625" marR="0" lvl="1" indent="-2254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link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transmission rate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link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capacity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link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bandwidth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</a:br>
            <a:endParaRPr lang="en-US" sz="2800" i="1" dirty="0">
              <a:solidFill>
                <a:srgbClr val="C00000"/>
              </a:solidFill>
              <a:latin typeface="Calibri" panose="020F0502020204030204"/>
            </a:endParaRPr>
          </a:p>
          <a:p>
            <a:pPr marL="682625" lvl="1" indent="-225425">
              <a:buFont typeface="Arial"/>
              <a:buChar char="•"/>
              <a:defRPr/>
            </a:pPr>
            <a:r>
              <a:rPr lang="en-US" sz="2800" dirty="0"/>
              <a:t>measured in </a:t>
            </a:r>
            <a:r>
              <a:rPr lang="en-US" sz="2800" i="1" dirty="0">
                <a:solidFill>
                  <a:srgbClr val="C00000"/>
                </a:solidFill>
              </a:rPr>
              <a:t>bits per second (bps)</a:t>
            </a:r>
          </a:p>
          <a:p>
            <a:pPr marL="1130300" lvl="2" indent="-225425">
              <a:buFont typeface="Arial"/>
              <a:buChar char="•"/>
              <a:defRPr/>
            </a:pPr>
            <a:r>
              <a:rPr lang="en-US" sz="2400" i="1" dirty="0"/>
              <a:t>not bytes be careful in assignment</a:t>
            </a:r>
            <a:endParaRPr lang="el-GR" sz="2400" i="1" dirty="0"/>
          </a:p>
          <a:p>
            <a:pPr marL="114300" indent="0">
              <a:spcBef>
                <a:spcPts val="500"/>
              </a:spcBef>
              <a:buClr>
                <a:srgbClr val="0000A8"/>
              </a:buClr>
              <a:buNone/>
              <a:defRPr/>
            </a:pPr>
            <a:endParaRPr kumimoji="0" lang="el-GR" sz="3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1" name="Group 219">
            <a:extLst>
              <a:ext uri="{FF2B5EF4-FFF2-40B4-BE49-F238E27FC236}">
                <a16:creationId xmlns:a16="http://schemas.microsoft.com/office/drawing/2014/main" id="{A7D8E52B-A70D-EF10-AC4D-0AD92F589EAD}"/>
              </a:ext>
            </a:extLst>
          </p:cNvPr>
          <p:cNvGrpSpPr>
            <a:grpSpLocks/>
          </p:cNvGrpSpPr>
          <p:nvPr/>
        </p:nvGrpSpPr>
        <p:grpSpPr bwMode="auto">
          <a:xfrm>
            <a:off x="7825117" y="3017234"/>
            <a:ext cx="409575" cy="565150"/>
            <a:chOff x="375561" y="297711"/>
            <a:chExt cx="1252683" cy="2142487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B23EDD0-FF9D-C7F3-93E1-5DCEC6306FEE}"/>
                </a:ext>
              </a:extLst>
            </p:cNvPr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354D445-279A-5EBC-0EFC-9EA7902F32CE}"/>
                </a:ext>
              </a:extLst>
            </p:cNvPr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A6E1EAD-74B5-40BE-25C5-1AE765F5308F}"/>
                </a:ext>
              </a:extLst>
            </p:cNvPr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5" name="Line 305">
            <a:extLst>
              <a:ext uri="{FF2B5EF4-FFF2-40B4-BE49-F238E27FC236}">
                <a16:creationId xmlns:a16="http://schemas.microsoft.com/office/drawing/2014/main" id="{32D76646-E4A6-2ECA-DEEB-E5BE9E4D6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979" y="3941159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extBox 1">
            <a:extLst>
              <a:ext uri="{FF2B5EF4-FFF2-40B4-BE49-F238E27FC236}">
                <a16:creationId xmlns:a16="http://schemas.microsoft.com/office/drawing/2014/main" id="{644267E9-8B38-9E7B-A5A5-AEFEF2E8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979" y="4435965"/>
            <a:ext cx="32340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 transmission rate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(bandwidth)</a:t>
            </a:r>
          </a:p>
        </p:txBody>
      </p:sp>
      <p:grpSp>
        <p:nvGrpSpPr>
          <p:cNvPr id="123" name="Group 201">
            <a:extLst>
              <a:ext uri="{FF2B5EF4-FFF2-40B4-BE49-F238E27FC236}">
                <a16:creationId xmlns:a16="http://schemas.microsoft.com/office/drawing/2014/main" id="{3D99CD7A-1CEC-FC65-06FB-9C8E9BAE08DC}"/>
              </a:ext>
            </a:extLst>
          </p:cNvPr>
          <p:cNvGrpSpPr>
            <a:grpSpLocks/>
          </p:cNvGrpSpPr>
          <p:nvPr/>
        </p:nvGrpSpPr>
        <p:grpSpPr bwMode="auto">
          <a:xfrm>
            <a:off x="7577467" y="3023584"/>
            <a:ext cx="409575" cy="565150"/>
            <a:chOff x="375561" y="297711"/>
            <a:chExt cx="1252683" cy="213836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07DE905-8E4F-4448-229B-90D92E411767}"/>
                </a:ext>
              </a:extLst>
            </p:cNvPr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6BC0F48-340A-42E5-5631-1E496D52FBC6}"/>
                </a:ext>
              </a:extLst>
            </p:cNvPr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754061A-D249-CC01-2141-4E2E27FDF255}"/>
                </a:ext>
              </a:extLst>
            </p:cNvPr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7" name="TextBox 205">
            <a:extLst>
              <a:ext uri="{FF2B5EF4-FFF2-40B4-BE49-F238E27FC236}">
                <a16:creationId xmlns:a16="http://schemas.microsoft.com/office/drawing/2014/main" id="{DBC94538-F87D-4AD1-EBF0-517C09DF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579" y="4199922"/>
            <a:ext cx="638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grpSp>
        <p:nvGrpSpPr>
          <p:cNvPr id="128" name="Group 206">
            <a:extLst>
              <a:ext uri="{FF2B5EF4-FFF2-40B4-BE49-F238E27FC236}">
                <a16:creationId xmlns:a16="http://schemas.microsoft.com/office/drawing/2014/main" id="{D36799E9-8EFB-B89D-C63B-F49D38ECAC1E}"/>
              </a:ext>
            </a:extLst>
          </p:cNvPr>
          <p:cNvGrpSpPr>
            <a:grpSpLocks/>
          </p:cNvGrpSpPr>
          <p:nvPr/>
        </p:nvGrpSpPr>
        <p:grpSpPr bwMode="auto">
          <a:xfrm>
            <a:off x="7102804" y="3749072"/>
            <a:ext cx="1295400" cy="506412"/>
            <a:chOff x="1816230" y="6118900"/>
            <a:chExt cx="1843339" cy="739100"/>
          </a:xfrm>
        </p:grpSpPr>
        <p:pic>
          <p:nvPicPr>
            <p:cNvPr id="129" name="Picture 8">
              <a:extLst>
                <a:ext uri="{FF2B5EF4-FFF2-40B4-BE49-F238E27FC236}">
                  <a16:creationId xmlns:a16="http://schemas.microsoft.com/office/drawing/2014/main" id="{39AAA8F0-504C-7FF6-9F75-AB10660A6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ADE3167-84BC-96AC-2A35-A9B1D73CFDA5}"/>
                </a:ext>
              </a:extLst>
            </p:cNvPr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1" name="Group 209">
            <a:extLst>
              <a:ext uri="{FF2B5EF4-FFF2-40B4-BE49-F238E27FC236}">
                <a16:creationId xmlns:a16="http://schemas.microsoft.com/office/drawing/2014/main" id="{3C41971E-329E-A7D5-D7E6-A46106C19E25}"/>
              </a:ext>
            </a:extLst>
          </p:cNvPr>
          <p:cNvGrpSpPr>
            <a:grpSpLocks/>
          </p:cNvGrpSpPr>
          <p:nvPr/>
        </p:nvGrpSpPr>
        <p:grpSpPr bwMode="auto">
          <a:xfrm>
            <a:off x="7242504" y="2132997"/>
            <a:ext cx="1409700" cy="877887"/>
            <a:chOff x="2387973" y="4309243"/>
            <a:chExt cx="1771787" cy="1282262"/>
          </a:xfrm>
        </p:grpSpPr>
        <p:pic>
          <p:nvPicPr>
            <p:cNvPr id="132" name="Picture 9">
              <a:extLst>
                <a:ext uri="{FF2B5EF4-FFF2-40B4-BE49-F238E27FC236}">
                  <a16:creationId xmlns:a16="http://schemas.microsoft.com/office/drawing/2014/main" id="{0C9E6DEB-F4D0-E111-EBA3-940C21C79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A7390B-278E-3B88-A20C-96B0C1C9C926}"/>
                </a:ext>
              </a:extLst>
            </p:cNvPr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34" name="TextBox 215">
            <a:extLst>
              <a:ext uri="{FF2B5EF4-FFF2-40B4-BE49-F238E27FC236}">
                <a16:creationId xmlns:a16="http://schemas.microsoft.com/office/drawing/2014/main" id="{B4266F90-6689-BED7-FB2B-74FAA0B6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04" y="3555397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35" name="TextBox 216">
            <a:extLst>
              <a:ext uri="{FF2B5EF4-FFF2-40B4-BE49-F238E27FC236}">
                <a16:creationId xmlns:a16="http://schemas.microsoft.com/office/drawing/2014/main" id="{2C659D2E-F227-6260-2938-497F5FAA9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504" y="3563334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cxnSp>
        <p:nvCxnSpPr>
          <p:cNvPr id="136" name="Straight Connector 3">
            <a:extLst>
              <a:ext uri="{FF2B5EF4-FFF2-40B4-BE49-F238E27FC236}">
                <a16:creationId xmlns:a16="http://schemas.microsoft.com/office/drawing/2014/main" id="{904FFF3B-7B41-0E94-9418-EEAFABD5A51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41042" y="2577497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TextBox 234">
            <a:extLst>
              <a:ext uri="{FF2B5EF4-FFF2-40B4-BE49-F238E27FC236}">
                <a16:creationId xmlns:a16="http://schemas.microsoft.com/office/drawing/2014/main" id="{BE3E49A9-4F34-DB9B-46D0-AAFA45BB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679" y="2228247"/>
            <a:ext cx="1824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two packets,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bits each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3985167-3F89-0DED-2632-A857567E423E}"/>
              </a:ext>
            </a:extLst>
          </p:cNvPr>
          <p:cNvGrpSpPr/>
          <p:nvPr/>
        </p:nvGrpSpPr>
        <p:grpSpPr>
          <a:xfrm>
            <a:off x="10506147" y="3669119"/>
            <a:ext cx="1200246" cy="477406"/>
            <a:chOff x="3668110" y="2448910"/>
            <a:chExt cx="3794234" cy="216513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A2B9972-E26B-99D4-3F71-C007D0049D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D0C68AAF-A143-DA48-F3DB-0F0BB9B5FF7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928DF78-D835-D8AD-2410-A6AA4965427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F63A2742-60AA-97A4-D32C-30FD69C6361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41A3C0C-0A5A-6240-C6B2-62E482A6A84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E5583CB9-81D6-2EE8-AC2B-D302BE1FD06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B66679BD-9219-4D1F-78ED-562603FBED63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46" name="Straight Connector 3">
            <a:extLst>
              <a:ext uri="{FF2B5EF4-FFF2-40B4-BE49-F238E27FC236}">
                <a16:creationId xmlns:a16="http://schemas.microsoft.com/office/drawing/2014/main" id="{C440EEF8-444B-7D17-468E-3A2DE474B3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64979" y="4020904"/>
            <a:ext cx="0" cy="458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84EB9FBC-9F91-0AB4-4D30-1DAA1013FCC9}"/>
              </a:ext>
            </a:extLst>
          </p:cNvPr>
          <p:cNvSpPr/>
          <p:nvPr/>
        </p:nvSpPr>
        <p:spPr>
          <a:xfrm>
            <a:off x="8311695" y="3223689"/>
            <a:ext cx="978408" cy="260093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3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336191"/>
            <a:ext cx="10515600" cy="894622"/>
          </a:xfrm>
        </p:spPr>
        <p:txBody>
          <a:bodyPr/>
          <a:lstStyle/>
          <a:p>
            <a:r>
              <a:rPr lang="en-US" altLang="ja-JP" dirty="0"/>
              <a:t>Packet-switching: store-and-forward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EE93-D7C7-5A4A-AB8B-951DDF4E1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46" y="3858484"/>
            <a:ext cx="11123240" cy="841941"/>
          </a:xfrm>
        </p:spPr>
        <p:txBody>
          <a:bodyPr>
            <a:noAutofit/>
          </a:bodyPr>
          <a:lstStyle/>
          <a:p>
            <a:pPr marL="287338" indent="-287338"/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packet transmission delay: </a:t>
            </a:r>
            <a:r>
              <a:rPr lang="en-US" altLang="en-US" sz="2600" dirty="0">
                <a:ea typeface="ＭＳ Ｐゴシック" panose="020B0600070205080204" pitchFamily="34" charset="-128"/>
              </a:rPr>
              <a:t>takes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L</a:t>
            </a:r>
            <a:r>
              <a:rPr lang="en-US" altLang="en-US" sz="2600" dirty="0">
                <a:ea typeface="ＭＳ Ｐゴシック" panose="020B0600070205080204" pitchFamily="34" charset="-128"/>
              </a:rPr>
              <a:t>/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600" dirty="0">
                <a:ea typeface="ＭＳ Ｐゴシック" panose="020B0600070205080204" pitchFamily="34" charset="-128"/>
              </a:rPr>
              <a:t> seconds to transmit (push out)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L</a:t>
            </a:r>
            <a:r>
              <a:rPr lang="en-US" altLang="en-US" sz="2600" dirty="0">
                <a:ea typeface="ＭＳ Ｐゴシック" panose="020B0600070205080204" pitchFamily="34" charset="-128"/>
              </a:rPr>
              <a:t>-bit packet into link at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600" dirty="0">
                <a:ea typeface="ＭＳ Ｐゴシック" panose="020B0600070205080204" pitchFamily="34" charset="-128"/>
              </a:rPr>
              <a:t> bps</a:t>
            </a:r>
          </a:p>
          <a:p>
            <a:pPr marL="287338" indent="-287338">
              <a:spcBef>
                <a:spcPts val="40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74625" indent="0">
              <a:spcBef>
                <a:spcPts val="400"/>
              </a:spcBef>
              <a:buSzPct val="75000"/>
              <a:buNone/>
            </a:pPr>
            <a:endParaRPr lang="en-US" altLang="en-US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1B79CF7E-9448-5544-BA0A-8BCEB44B02B9}"/>
              </a:ext>
            </a:extLst>
          </p:cNvPr>
          <p:cNvSpPr txBox="1"/>
          <p:nvPr/>
        </p:nvSpPr>
        <p:spPr>
          <a:xfrm>
            <a:off x="2329483" y="2650664"/>
            <a:ext cx="88197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</a:t>
            </a:r>
          </a:p>
        </p:txBody>
      </p:sp>
      <p:grpSp>
        <p:nvGrpSpPr>
          <p:cNvPr id="445" name="Group 41">
            <a:extLst>
              <a:ext uri="{FF2B5EF4-FFF2-40B4-BE49-F238E27FC236}">
                <a16:creationId xmlns:a16="http://schemas.microsoft.com/office/drawing/2014/main" id="{D75B9901-C554-3A40-8E3F-BFD972AB9094}"/>
              </a:ext>
            </a:extLst>
          </p:cNvPr>
          <p:cNvGrpSpPr>
            <a:grpSpLocks/>
          </p:cNvGrpSpPr>
          <p:nvPr/>
        </p:nvGrpSpPr>
        <p:grpSpPr bwMode="auto">
          <a:xfrm>
            <a:off x="3152334" y="2709744"/>
            <a:ext cx="1074738" cy="450508"/>
            <a:chOff x="1816230" y="6118900"/>
            <a:chExt cx="1843339" cy="739100"/>
          </a:xfrm>
        </p:grpSpPr>
        <p:pic>
          <p:nvPicPr>
            <p:cNvPr id="446" name="Picture 8">
              <a:extLst>
                <a:ext uri="{FF2B5EF4-FFF2-40B4-BE49-F238E27FC236}">
                  <a16:creationId xmlns:a16="http://schemas.microsoft.com/office/drawing/2014/main" id="{075B6782-DAD3-5940-9C66-4FAAECFA1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2711796-4BEC-494E-B327-181C4E9262BA}"/>
                </a:ext>
              </a:extLst>
            </p:cNvPr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</p:grpSp>
      <p:cxnSp>
        <p:nvCxnSpPr>
          <p:cNvPr id="571" name="Straight Connector 42">
            <a:extLst>
              <a:ext uri="{FF2B5EF4-FFF2-40B4-BE49-F238E27FC236}">
                <a16:creationId xmlns:a16="http://schemas.microsoft.com/office/drawing/2014/main" id="{6D359C0C-C85E-774D-B144-5FE0932788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5946" y="2845927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2" name="Group 43">
            <a:extLst>
              <a:ext uri="{FF2B5EF4-FFF2-40B4-BE49-F238E27FC236}">
                <a16:creationId xmlns:a16="http://schemas.microsoft.com/office/drawing/2014/main" id="{4A6CEE30-BDD0-7946-9B0F-803AE1C976BE}"/>
              </a:ext>
            </a:extLst>
          </p:cNvPr>
          <p:cNvGrpSpPr>
            <a:grpSpLocks/>
          </p:cNvGrpSpPr>
          <p:nvPr/>
        </p:nvGrpSpPr>
        <p:grpSpPr bwMode="auto">
          <a:xfrm>
            <a:off x="5462146" y="2658602"/>
            <a:ext cx="1058862" cy="384175"/>
            <a:chOff x="5142253" y="5649029"/>
            <a:chExt cx="1304545" cy="695633"/>
          </a:xfrm>
        </p:grpSpPr>
        <p:grpSp>
          <p:nvGrpSpPr>
            <p:cNvPr id="575" name="Group 92">
              <a:extLst>
                <a:ext uri="{FF2B5EF4-FFF2-40B4-BE49-F238E27FC236}">
                  <a16:creationId xmlns:a16="http://schemas.microsoft.com/office/drawing/2014/main" id="{56AFEAE4-C1CE-3F40-AC66-240FF7FDB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610" name="Picture 95">
                <a:extLst>
                  <a:ext uri="{FF2B5EF4-FFF2-40B4-BE49-F238E27FC236}">
                    <a16:creationId xmlns:a16="http://schemas.microsoft.com/office/drawing/2014/main" id="{CEDF4319-A88D-A940-804B-AC346DEE1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2" name="Rectangle 96">
                <a:extLst>
                  <a:ext uri="{FF2B5EF4-FFF2-40B4-BE49-F238E27FC236}">
                    <a16:creationId xmlns:a16="http://schemas.microsoft.com/office/drawing/2014/main" id="{17D711C1-F78A-184C-A078-3172E5CB6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13" name="Rectangle 97">
                <a:extLst>
                  <a:ext uri="{FF2B5EF4-FFF2-40B4-BE49-F238E27FC236}">
                    <a16:creationId xmlns:a16="http://schemas.microsoft.com/office/drawing/2014/main" id="{1402FE3D-A97D-524F-8333-BD24578CB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14" name="Oval 98">
                <a:extLst>
                  <a:ext uri="{FF2B5EF4-FFF2-40B4-BE49-F238E27FC236}">
                    <a16:creationId xmlns:a16="http://schemas.microsoft.com/office/drawing/2014/main" id="{2F4C992E-03ED-7948-B43B-45D80D717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6" name="Rectangle 93">
              <a:extLst>
                <a:ext uri="{FF2B5EF4-FFF2-40B4-BE49-F238E27FC236}">
                  <a16:creationId xmlns:a16="http://schemas.microsoft.com/office/drawing/2014/main" id="{3B805206-0A18-7443-AE9C-D5984F31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9" name="Rectangle 94">
              <a:extLst>
                <a:ext uri="{FF2B5EF4-FFF2-40B4-BE49-F238E27FC236}">
                  <a16:creationId xmlns:a16="http://schemas.microsoft.com/office/drawing/2014/main" id="{6EF03B21-1655-B64C-A29C-130E0C70C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31" name="Group 44">
            <a:extLst>
              <a:ext uri="{FF2B5EF4-FFF2-40B4-BE49-F238E27FC236}">
                <a16:creationId xmlns:a16="http://schemas.microsoft.com/office/drawing/2014/main" id="{7C2ADEA2-72C5-7D49-88A5-BE85AF82D508}"/>
              </a:ext>
            </a:extLst>
          </p:cNvPr>
          <p:cNvGrpSpPr>
            <a:grpSpLocks/>
          </p:cNvGrpSpPr>
          <p:nvPr/>
        </p:nvGrpSpPr>
        <p:grpSpPr bwMode="auto">
          <a:xfrm>
            <a:off x="5416108" y="1579102"/>
            <a:ext cx="1092200" cy="303212"/>
            <a:chOff x="5128542" y="4838701"/>
            <a:chExt cx="1300833" cy="530211"/>
          </a:xfrm>
        </p:grpSpPr>
        <p:pic>
          <p:nvPicPr>
            <p:cNvPr id="632" name="Picture 2">
              <a:extLst>
                <a:ext uri="{FF2B5EF4-FFF2-40B4-BE49-F238E27FC236}">
                  <a16:creationId xmlns:a16="http://schemas.microsoft.com/office/drawing/2014/main" id="{E72DF6A2-4516-224F-8D11-E4AF1D626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3" name="Rectangle 90">
              <a:extLst>
                <a:ext uri="{FF2B5EF4-FFF2-40B4-BE49-F238E27FC236}">
                  <a16:creationId xmlns:a16="http://schemas.microsoft.com/office/drawing/2014/main" id="{3E0650D2-915C-4141-86AF-D3B267B41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4" name="Rectangle 91">
              <a:extLst>
                <a:ext uri="{FF2B5EF4-FFF2-40B4-BE49-F238E27FC236}">
                  <a16:creationId xmlns:a16="http://schemas.microsoft.com/office/drawing/2014/main" id="{B3CD2B87-5709-5A4D-BBAA-A7822A6AA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35" name="Group 45">
            <a:extLst>
              <a:ext uri="{FF2B5EF4-FFF2-40B4-BE49-F238E27FC236}">
                <a16:creationId xmlns:a16="http://schemas.microsoft.com/office/drawing/2014/main" id="{B0C3E47A-9752-C14E-96E9-78DBC0436237}"/>
              </a:ext>
            </a:extLst>
          </p:cNvPr>
          <p:cNvGrpSpPr>
            <a:grpSpLocks/>
          </p:cNvGrpSpPr>
          <p:nvPr/>
        </p:nvGrpSpPr>
        <p:grpSpPr bwMode="auto">
          <a:xfrm>
            <a:off x="3333308" y="1241761"/>
            <a:ext cx="1092200" cy="656427"/>
            <a:chOff x="2387973" y="4309243"/>
            <a:chExt cx="1771787" cy="1282262"/>
          </a:xfrm>
        </p:grpSpPr>
        <p:pic>
          <p:nvPicPr>
            <p:cNvPr id="636" name="Picture 9">
              <a:extLst>
                <a:ext uri="{FF2B5EF4-FFF2-40B4-BE49-F238E27FC236}">
                  <a16:creationId xmlns:a16="http://schemas.microsoft.com/office/drawing/2014/main" id="{302CBE9C-7997-784F-91BA-C204727BA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4002DC24-F0AD-4E40-A082-62B143F95C31}"/>
                </a:ext>
              </a:extLst>
            </p:cNvPr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638" name="TextBox 637">
            <a:extLst>
              <a:ext uri="{FF2B5EF4-FFF2-40B4-BE49-F238E27FC236}">
                <a16:creationId xmlns:a16="http://schemas.microsoft.com/office/drawing/2014/main" id="{AF85F6AD-7423-A74F-BD1A-46B55A2B1C21}"/>
              </a:ext>
            </a:extLst>
          </p:cNvPr>
          <p:cNvSpPr txBox="1"/>
          <p:nvPr/>
        </p:nvSpPr>
        <p:spPr>
          <a:xfrm>
            <a:off x="3032484" y="2841930"/>
            <a:ext cx="3749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bps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US" sz="2000" dirty="0"/>
              <a:t>bandwidth/transmission rate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9" name="Straight Connector 47">
            <a:extLst>
              <a:ext uri="{FF2B5EF4-FFF2-40B4-BE49-F238E27FC236}">
                <a16:creationId xmlns:a16="http://schemas.microsoft.com/office/drawing/2014/main" id="{28502E62-6C0C-4746-A594-30C5C1D8645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6721" y="2850689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1" name="Group 100">
            <a:extLst>
              <a:ext uri="{FF2B5EF4-FFF2-40B4-BE49-F238E27FC236}">
                <a16:creationId xmlns:a16="http://schemas.microsoft.com/office/drawing/2014/main" id="{3292F663-26EC-ED4F-BCEF-CD558D1BAFCB}"/>
              </a:ext>
            </a:extLst>
          </p:cNvPr>
          <p:cNvGrpSpPr>
            <a:grpSpLocks/>
          </p:cNvGrpSpPr>
          <p:nvPr/>
        </p:nvGrpSpPr>
        <p:grpSpPr bwMode="auto">
          <a:xfrm>
            <a:off x="7484621" y="2042652"/>
            <a:ext cx="1477962" cy="1284287"/>
            <a:chOff x="-44" y="1473"/>
            <a:chExt cx="981" cy="1105"/>
          </a:xfrm>
        </p:grpSpPr>
        <p:pic>
          <p:nvPicPr>
            <p:cNvPr id="642" name="Picture 101" descr="desktop_computer_stylized_medium">
              <a:extLst>
                <a:ext uri="{FF2B5EF4-FFF2-40B4-BE49-F238E27FC236}">
                  <a16:creationId xmlns:a16="http://schemas.microsoft.com/office/drawing/2014/main" id="{87AF4848-891E-F04B-B187-AD33D9D8F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3" name="Freeform 102">
              <a:extLst>
                <a:ext uri="{FF2B5EF4-FFF2-40B4-BE49-F238E27FC236}">
                  <a16:creationId xmlns:a16="http://schemas.microsoft.com/office/drawing/2014/main" id="{F0C5CEDF-AF9D-8E40-AB03-374EC6EBED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4" name="TextBox 643">
            <a:extLst>
              <a:ext uri="{FF2B5EF4-FFF2-40B4-BE49-F238E27FC236}">
                <a16:creationId xmlns:a16="http://schemas.microsoft.com/office/drawing/2014/main" id="{EA272014-13A0-D54C-9A64-D4DFADFF846A}"/>
              </a:ext>
            </a:extLst>
          </p:cNvPr>
          <p:cNvSpPr txBox="1"/>
          <p:nvPr/>
        </p:nvSpPr>
        <p:spPr>
          <a:xfrm>
            <a:off x="8967346" y="2656489"/>
            <a:ext cx="13676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destination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TextBox 52">
            <a:extLst>
              <a:ext uri="{FF2B5EF4-FFF2-40B4-BE49-F238E27FC236}">
                <a16:creationId xmlns:a16="http://schemas.microsoft.com/office/drawing/2014/main" id="{E422D171-4947-C94A-BE0E-147703EE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971" y="2545889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646" name="TextBox 53">
            <a:extLst>
              <a:ext uri="{FF2B5EF4-FFF2-40B4-BE49-F238E27FC236}">
                <a16:creationId xmlns:a16="http://schemas.microsoft.com/office/drawing/2014/main" id="{D37BB4E5-D54C-B346-AEBA-6A176B85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121" y="2552239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647" name="TextBox 54">
            <a:extLst>
              <a:ext uri="{FF2B5EF4-FFF2-40B4-BE49-F238E27FC236}">
                <a16:creationId xmlns:a16="http://schemas.microsoft.com/office/drawing/2014/main" id="{E3E1F346-ABA7-6940-997A-8CCE658AC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796" y="2549064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grpSp>
        <p:nvGrpSpPr>
          <p:cNvPr id="648" name="Group 55">
            <a:extLst>
              <a:ext uri="{FF2B5EF4-FFF2-40B4-BE49-F238E27FC236}">
                <a16:creationId xmlns:a16="http://schemas.microsoft.com/office/drawing/2014/main" id="{2E7741F3-2FE7-BA49-B72C-20AD1F1DE51B}"/>
              </a:ext>
            </a:extLst>
          </p:cNvPr>
          <p:cNvGrpSpPr>
            <a:grpSpLocks/>
          </p:cNvGrpSpPr>
          <p:nvPr/>
        </p:nvGrpSpPr>
        <p:grpSpPr bwMode="auto">
          <a:xfrm>
            <a:off x="3284096" y="1844214"/>
            <a:ext cx="2935287" cy="841375"/>
            <a:chOff x="593766" y="5264055"/>
            <a:chExt cx="3597129" cy="1011695"/>
          </a:xfrm>
        </p:grpSpPr>
        <p:grpSp>
          <p:nvGrpSpPr>
            <p:cNvPr id="649" name="Group 56">
              <a:extLst>
                <a:ext uri="{FF2B5EF4-FFF2-40B4-BE49-F238E27FC236}">
                  <a16:creationId xmlns:a16="http://schemas.microsoft.com/office/drawing/2014/main" id="{44B633EE-7AA3-B744-A7A9-478E5F6A6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674" name="Rectangle 77">
                <a:extLst>
                  <a:ext uri="{FF2B5EF4-FFF2-40B4-BE49-F238E27FC236}">
                    <a16:creationId xmlns:a16="http://schemas.microsoft.com/office/drawing/2014/main" id="{4422B562-DF60-A945-828A-2082F790F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75" name="Freeform 674">
                <a:extLst>
                  <a:ext uri="{FF2B5EF4-FFF2-40B4-BE49-F238E27FC236}">
                    <a16:creationId xmlns:a16="http://schemas.microsoft.com/office/drawing/2014/main" id="{F6D00EDF-29D0-5A40-BF0F-575802DDF3F2}"/>
                  </a:ext>
                </a:extLst>
              </p:cNvPr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6" name="Freeform 675">
                <a:extLst>
                  <a:ext uri="{FF2B5EF4-FFF2-40B4-BE49-F238E27FC236}">
                    <a16:creationId xmlns:a16="http://schemas.microsoft.com/office/drawing/2014/main" id="{9C8ACF1B-C011-104F-BA26-14933C6E952A}"/>
                  </a:ext>
                </a:extLst>
              </p:cNvPr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7" name="Freeform 676">
                <a:extLst>
                  <a:ext uri="{FF2B5EF4-FFF2-40B4-BE49-F238E27FC236}">
                    <a16:creationId xmlns:a16="http://schemas.microsoft.com/office/drawing/2014/main" id="{8EDE706E-408F-E541-8404-8860138BC4FC}"/>
                  </a:ext>
                </a:extLst>
              </p:cNvPr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8" name="Straight Connector 81">
                <a:extLst>
                  <a:ext uri="{FF2B5EF4-FFF2-40B4-BE49-F238E27FC236}">
                    <a16:creationId xmlns:a16="http://schemas.microsoft.com/office/drawing/2014/main" id="{89FBE44D-B292-AB4C-A5AA-BA7902F75FC7}"/>
                  </a:ext>
                </a:extLst>
              </p:cNvPr>
              <p:cNvCxnSpPr>
                <a:cxnSpLocks noChangeShapeType="1"/>
                <a:stCxn id="677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9" name="Straight Connector 82">
                <a:extLst>
                  <a:ext uri="{FF2B5EF4-FFF2-40B4-BE49-F238E27FC236}">
                    <a16:creationId xmlns:a16="http://schemas.microsoft.com/office/drawing/2014/main" id="{8AA99D0F-0CA4-A248-95F8-F4BD9A31B155}"/>
                  </a:ext>
                </a:extLst>
              </p:cNvPr>
              <p:cNvCxnSpPr>
                <a:cxnSpLocks noChangeShapeType="1"/>
                <a:endCxn id="677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0" name="Straight Connector 83">
                <a:extLst>
                  <a:ext uri="{FF2B5EF4-FFF2-40B4-BE49-F238E27FC236}">
                    <a16:creationId xmlns:a16="http://schemas.microsoft.com/office/drawing/2014/main" id="{2218DF9C-65AB-484F-8B42-75408C04D711}"/>
                  </a:ext>
                </a:extLst>
              </p:cNvPr>
              <p:cNvCxnSpPr>
                <a:cxnSpLocks noChangeShapeType="1"/>
                <a:endCxn id="677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1" name="Straight Connector 84">
                <a:extLst>
                  <a:ext uri="{FF2B5EF4-FFF2-40B4-BE49-F238E27FC236}">
                    <a16:creationId xmlns:a16="http://schemas.microsoft.com/office/drawing/2014/main" id="{3F8AAD6A-D940-0F45-855C-045DA5CAEC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0" name="Group 57">
              <a:extLst>
                <a:ext uri="{FF2B5EF4-FFF2-40B4-BE49-F238E27FC236}">
                  <a16:creationId xmlns:a16="http://schemas.microsoft.com/office/drawing/2014/main" id="{29D54BB0-A3C9-4B4A-B19D-3E60D4DC8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666" name="Freeform 665">
                <a:extLst>
                  <a:ext uri="{FF2B5EF4-FFF2-40B4-BE49-F238E27FC236}">
                    <a16:creationId xmlns:a16="http://schemas.microsoft.com/office/drawing/2014/main" id="{B344A0D7-D463-F54E-BB9B-140C2EB9553B}"/>
                  </a:ext>
                </a:extLst>
              </p:cNvPr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7" name="Freeform 666">
                <a:extLst>
                  <a:ext uri="{FF2B5EF4-FFF2-40B4-BE49-F238E27FC236}">
                    <a16:creationId xmlns:a16="http://schemas.microsoft.com/office/drawing/2014/main" id="{831DF4B3-37F5-B845-8B81-10FE47EDD5D3}"/>
                  </a:ext>
                </a:extLst>
              </p:cNvPr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8" name="Rectangle 71">
                <a:extLst>
                  <a:ext uri="{FF2B5EF4-FFF2-40B4-BE49-F238E27FC236}">
                    <a16:creationId xmlns:a16="http://schemas.microsoft.com/office/drawing/2014/main" id="{3D6B9985-58A7-084E-A3C9-C3A092800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69" name="Freeform 668">
                <a:extLst>
                  <a:ext uri="{FF2B5EF4-FFF2-40B4-BE49-F238E27FC236}">
                    <a16:creationId xmlns:a16="http://schemas.microsoft.com/office/drawing/2014/main" id="{8503FBC4-0C65-9E42-B2E4-D4EDDF503058}"/>
                  </a:ext>
                </a:extLst>
              </p:cNvPr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0" name="Straight Connector 73">
                <a:extLst>
                  <a:ext uri="{FF2B5EF4-FFF2-40B4-BE49-F238E27FC236}">
                    <a16:creationId xmlns:a16="http://schemas.microsoft.com/office/drawing/2014/main" id="{A95C64C2-C9AA-594B-9B23-F0210A0746BF}"/>
                  </a:ext>
                </a:extLst>
              </p:cNvPr>
              <p:cNvCxnSpPr>
                <a:cxnSpLocks noChangeShapeType="1"/>
                <a:stCxn id="669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1" name="Straight Connector 74">
                <a:extLst>
                  <a:ext uri="{FF2B5EF4-FFF2-40B4-BE49-F238E27FC236}">
                    <a16:creationId xmlns:a16="http://schemas.microsoft.com/office/drawing/2014/main" id="{C16C1385-948D-FC4F-8743-4D24D5EC9901}"/>
                  </a:ext>
                </a:extLst>
              </p:cNvPr>
              <p:cNvCxnSpPr>
                <a:cxnSpLocks noChangeShapeType="1"/>
                <a:endCxn id="669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2" name="Straight Connector 75">
                <a:extLst>
                  <a:ext uri="{FF2B5EF4-FFF2-40B4-BE49-F238E27FC236}">
                    <a16:creationId xmlns:a16="http://schemas.microsoft.com/office/drawing/2014/main" id="{005797F3-09C9-704D-BF8B-ED3224D83120}"/>
                  </a:ext>
                </a:extLst>
              </p:cNvPr>
              <p:cNvCxnSpPr>
                <a:cxnSpLocks noChangeShapeType="1"/>
                <a:endCxn id="669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3" name="Straight Connector 76">
                <a:extLst>
                  <a:ext uri="{FF2B5EF4-FFF2-40B4-BE49-F238E27FC236}">
                    <a16:creationId xmlns:a16="http://schemas.microsoft.com/office/drawing/2014/main" id="{5CCCDFF4-0612-8A41-9E29-00C0051D84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1" name="Group 58">
              <a:extLst>
                <a:ext uri="{FF2B5EF4-FFF2-40B4-BE49-F238E27FC236}">
                  <a16:creationId xmlns:a16="http://schemas.microsoft.com/office/drawing/2014/main" id="{2BC7E688-1666-9E48-9D35-8A3B7F6B6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63" name="Freeform 662">
                <a:extLst>
                  <a:ext uri="{FF2B5EF4-FFF2-40B4-BE49-F238E27FC236}">
                    <a16:creationId xmlns:a16="http://schemas.microsoft.com/office/drawing/2014/main" id="{87A34BD8-BCFA-7346-8219-00975B8E1A4E}"/>
                  </a:ext>
                </a:extLst>
              </p:cNvPr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4" name="Freeform 663">
                <a:extLst>
                  <a:ext uri="{FF2B5EF4-FFF2-40B4-BE49-F238E27FC236}">
                    <a16:creationId xmlns:a16="http://schemas.microsoft.com/office/drawing/2014/main" id="{5B686D4B-605F-204E-AF3D-DA46E1A20C49}"/>
                  </a:ext>
                </a:extLst>
              </p:cNvPr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5" name="Rectangle 68">
                <a:extLst>
                  <a:ext uri="{FF2B5EF4-FFF2-40B4-BE49-F238E27FC236}">
                    <a16:creationId xmlns:a16="http://schemas.microsoft.com/office/drawing/2014/main" id="{D50147F5-2DBD-594D-B7F5-9539ABC12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52" name="Rectangle 59">
              <a:extLst>
                <a:ext uri="{FF2B5EF4-FFF2-40B4-BE49-F238E27FC236}">
                  <a16:creationId xmlns:a16="http://schemas.microsoft.com/office/drawing/2014/main" id="{18CC1E0B-4825-0B49-8E20-1A4B35EAB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4" name="Right Arrow 60">
              <a:extLst>
                <a:ext uri="{FF2B5EF4-FFF2-40B4-BE49-F238E27FC236}">
                  <a16:creationId xmlns:a16="http://schemas.microsoft.com/office/drawing/2014/main" id="{C9ADCAE3-D54A-7944-A5C3-75177D484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56" name="Group 61">
              <a:extLst>
                <a:ext uri="{FF2B5EF4-FFF2-40B4-BE49-F238E27FC236}">
                  <a16:creationId xmlns:a16="http://schemas.microsoft.com/office/drawing/2014/main" id="{3B5D61CE-4118-DA4C-82DD-0044DDF65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AF33AD4E-6341-CD45-92D6-302AE475AE2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F59CEEAB-304C-0A4F-A6A1-3B9DA87D8743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2" name="Rectangle 65">
                <a:extLst>
                  <a:ext uri="{FF2B5EF4-FFF2-40B4-BE49-F238E27FC236}">
                    <a16:creationId xmlns:a16="http://schemas.microsoft.com/office/drawing/2014/main" id="{6C69B056-F95C-664B-8B83-B7E5D4344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59" name="Right Arrow 62">
              <a:extLst>
                <a:ext uri="{FF2B5EF4-FFF2-40B4-BE49-F238E27FC236}">
                  <a16:creationId xmlns:a16="http://schemas.microsoft.com/office/drawing/2014/main" id="{D83CCDED-CE88-C34F-B2B8-73878CCD3B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82" name="TextBox 681">
            <a:extLst>
              <a:ext uri="{FF2B5EF4-FFF2-40B4-BE49-F238E27FC236}">
                <a16:creationId xmlns:a16="http://schemas.microsoft.com/office/drawing/2014/main" id="{D97E2904-AD6B-3943-9660-32B38BA8B0D1}"/>
              </a:ext>
            </a:extLst>
          </p:cNvPr>
          <p:cNvSpPr txBox="1"/>
          <p:nvPr/>
        </p:nvSpPr>
        <p:spPr>
          <a:xfrm>
            <a:off x="1931315" y="1919106"/>
            <a:ext cx="1293944" cy="5415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bits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packet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26793204-F087-2E4B-B5FE-0B276FE5FCEC}"/>
              </a:ext>
            </a:extLst>
          </p:cNvPr>
          <p:cNvSpPr txBox="1"/>
          <p:nvPr/>
        </p:nvSpPr>
        <p:spPr>
          <a:xfrm>
            <a:off x="6873433" y="2869739"/>
            <a:ext cx="7521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964E15-5E36-E322-1330-12FBBA69BF6D}"/>
              </a:ext>
            </a:extLst>
          </p:cNvPr>
          <p:cNvGrpSpPr/>
          <p:nvPr/>
        </p:nvGrpSpPr>
        <p:grpSpPr>
          <a:xfrm>
            <a:off x="2811745" y="4539021"/>
            <a:ext cx="6446724" cy="1077218"/>
            <a:chOff x="2541108" y="5251754"/>
            <a:chExt cx="6446724" cy="1077218"/>
          </a:xfrm>
        </p:grpSpPr>
        <p:sp>
          <p:nvSpPr>
            <p:cNvPr id="6" name="TextBox 235">
              <a:extLst>
                <a:ext uri="{FF2B5EF4-FFF2-40B4-BE49-F238E27FC236}">
                  <a16:creationId xmlns:a16="http://schemas.microsoft.com/office/drawing/2014/main" id="{446E6598-001B-25E7-910D-F4CE7ED1D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1108" y="5259812"/>
              <a:ext cx="1768561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packet</a:t>
              </a:r>
            </a:p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transmission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delay</a:t>
              </a:r>
            </a:p>
          </p:txBody>
        </p:sp>
        <p:sp>
          <p:nvSpPr>
            <p:cNvPr id="7" name="TextBox 237">
              <a:extLst>
                <a:ext uri="{FF2B5EF4-FFF2-40B4-BE49-F238E27FC236}">
                  <a16:creationId xmlns:a16="http://schemas.microsoft.com/office/drawing/2014/main" id="{BA7A0938-E46C-A0D0-3131-18DD7D2D1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8467" y="5291362"/>
              <a:ext cx="2103653" cy="103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time needed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transmit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-bit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packet into link</a:t>
              </a: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9693CC62-F271-1AEE-269E-304650674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6019" y="5251754"/>
              <a:ext cx="147181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(bits)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(bits/sec)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64FB8D21-D28E-4CCD-1D51-12D1F24E46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03331" y="5796974"/>
              <a:ext cx="2868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61F5D460-266D-A6C7-C787-DCD93D385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507" y="5477615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=</a:t>
              </a:r>
            </a:p>
          </p:txBody>
        </p:sp>
        <p:sp>
          <p:nvSpPr>
            <p:cNvPr id="13" name="TextBox 245">
              <a:extLst>
                <a:ext uri="{FF2B5EF4-FFF2-40B4-BE49-F238E27FC236}">
                  <a16:creationId xmlns:a16="http://schemas.microsoft.com/office/drawing/2014/main" id="{FD57C960-6E1D-308A-308E-985108D4F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9119" y="5484897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=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F53466-E39B-E981-489E-BA4555970D35}"/>
              </a:ext>
            </a:extLst>
          </p:cNvPr>
          <p:cNvSpPr txBox="1">
            <a:spLocks/>
          </p:cNvSpPr>
          <p:nvPr/>
        </p:nvSpPr>
        <p:spPr>
          <a:xfrm>
            <a:off x="498510" y="5751417"/>
            <a:ext cx="11123240" cy="81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altLang="en-US" sz="26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store and forward:</a:t>
            </a:r>
            <a:r>
              <a:rPr lang="en-US" altLang="en-US" sz="26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entire</a:t>
            </a:r>
            <a:r>
              <a:rPr lang="en-US" altLang="en-US" sz="2600" dirty="0">
                <a:ea typeface="ＭＳ Ｐゴシック" panose="020B0600070205080204" pitchFamily="34" charset="-128"/>
              </a:rPr>
              <a:t> packet must  arrive at router before it can be transmitted on next link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87338" indent="-287338">
              <a:spcBef>
                <a:spcPts val="40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174625" indent="0">
              <a:spcBef>
                <a:spcPts val="400"/>
              </a:spcBef>
              <a:buSzPct val="75000"/>
              <a:buFont typeface="Wingdings" pitchFamily="2" charset="2"/>
              <a:buNone/>
            </a:pPr>
            <a:endParaRPr lang="en-US" altLang="en-US" dirty="0"/>
          </a:p>
          <a:p>
            <a:pPr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336191"/>
            <a:ext cx="10515600" cy="894622"/>
          </a:xfrm>
        </p:spPr>
        <p:txBody>
          <a:bodyPr/>
          <a:lstStyle/>
          <a:p>
            <a:r>
              <a:rPr lang="en-US" altLang="ja-JP" dirty="0"/>
              <a:t>Packet-switching: queueing</a:t>
            </a:r>
            <a:endParaRPr lang="en-US" dirty="0"/>
          </a:p>
        </p:txBody>
      </p:sp>
      <p:grpSp>
        <p:nvGrpSpPr>
          <p:cNvPr id="275" name="Group 105">
            <a:extLst>
              <a:ext uri="{FF2B5EF4-FFF2-40B4-BE49-F238E27FC236}">
                <a16:creationId xmlns:a16="http://schemas.microsoft.com/office/drawing/2014/main" id="{F34E87DA-3B8D-6640-B193-5B62D7B3EF48}"/>
              </a:ext>
            </a:extLst>
          </p:cNvPr>
          <p:cNvGrpSpPr>
            <a:grpSpLocks/>
          </p:cNvGrpSpPr>
          <p:nvPr/>
        </p:nvGrpSpPr>
        <p:grpSpPr bwMode="auto">
          <a:xfrm>
            <a:off x="8836206" y="2201232"/>
            <a:ext cx="779462" cy="679450"/>
            <a:chOff x="-44" y="1473"/>
            <a:chExt cx="981" cy="1105"/>
          </a:xfrm>
        </p:grpSpPr>
        <p:pic>
          <p:nvPicPr>
            <p:cNvPr id="276" name="Picture 106" descr="desktop_computer_stylized_medium">
              <a:extLst>
                <a:ext uri="{FF2B5EF4-FFF2-40B4-BE49-F238E27FC236}">
                  <a16:creationId xmlns:a16="http://schemas.microsoft.com/office/drawing/2014/main" id="{E88711D7-A9FD-F746-A832-BB5DB88FF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" name="Freeform 107">
              <a:extLst>
                <a:ext uri="{FF2B5EF4-FFF2-40B4-BE49-F238E27FC236}">
                  <a16:creationId xmlns:a16="http://schemas.microsoft.com/office/drawing/2014/main" id="{EFDDE8B0-B296-DF47-AC1D-13986353D8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279" name="Line 276">
            <a:extLst>
              <a:ext uri="{FF2B5EF4-FFF2-40B4-BE49-F238E27FC236}">
                <a16:creationId xmlns:a16="http://schemas.microsoft.com/office/drawing/2014/main" id="{9DC8420F-6FED-9E4A-9003-4D53AC5D0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22" y="1813032"/>
            <a:ext cx="984459" cy="431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0" name="Line 277">
            <a:extLst>
              <a:ext uri="{FF2B5EF4-FFF2-40B4-BE49-F238E27FC236}">
                <a16:creationId xmlns:a16="http://schemas.microsoft.com/office/drawing/2014/main" id="{825EEE7A-C48E-7E45-9D02-0472E54320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7005" y="2371933"/>
            <a:ext cx="722173" cy="4769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1" name="Line 278">
            <a:extLst>
              <a:ext uri="{FF2B5EF4-FFF2-40B4-BE49-F238E27FC236}">
                <a16:creationId xmlns:a16="http://schemas.microsoft.com/office/drawing/2014/main" id="{7472BE77-3691-A64A-9D97-5E6D5271B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4043" y="2285370"/>
            <a:ext cx="2287168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2" name="Line 279">
            <a:extLst>
              <a:ext uri="{FF2B5EF4-FFF2-40B4-BE49-F238E27FC236}">
                <a16:creationId xmlns:a16="http://schemas.microsoft.com/office/drawing/2014/main" id="{FEAD7E75-DCE4-5348-BE6B-AF5B7F022A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65418" y="2467932"/>
            <a:ext cx="9525" cy="363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3" name="Line 280">
            <a:extLst>
              <a:ext uri="{FF2B5EF4-FFF2-40B4-BE49-F238E27FC236}">
                <a16:creationId xmlns:a16="http://schemas.microsoft.com/office/drawing/2014/main" id="{2831F7A9-2F0F-8643-AA95-303E1AF9A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4793" y="1917070"/>
            <a:ext cx="604838" cy="30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4" name="Rectangle 287">
            <a:extLst>
              <a:ext uri="{FF2B5EF4-FFF2-40B4-BE49-F238E27FC236}">
                <a16:creationId xmlns:a16="http://schemas.microsoft.com/office/drawing/2014/main" id="{8B0A5911-8670-7545-8347-3C226F68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481" y="207264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5" name="Rectangle 288">
            <a:extLst>
              <a:ext uri="{FF2B5EF4-FFF2-40B4-BE49-F238E27FC236}">
                <a16:creationId xmlns:a16="http://schemas.microsoft.com/office/drawing/2014/main" id="{D262208C-E5D3-224C-B1CE-C8701D3C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406" y="2072645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6" name="Rectangle 289">
            <a:extLst>
              <a:ext uri="{FF2B5EF4-FFF2-40B4-BE49-F238E27FC236}">
                <a16:creationId xmlns:a16="http://schemas.microsoft.com/office/drawing/2014/main" id="{39F5499D-2B7E-A343-AE94-288D88B7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331" y="207264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7" name="Rectangle 290">
            <a:extLst>
              <a:ext uri="{FF2B5EF4-FFF2-40B4-BE49-F238E27FC236}">
                <a16:creationId xmlns:a16="http://schemas.microsoft.com/office/drawing/2014/main" id="{2B5D01EF-066C-1A48-8E4C-1E80A58E1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56" y="207264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8" name="Rectangle 291">
            <a:extLst>
              <a:ext uri="{FF2B5EF4-FFF2-40B4-BE49-F238E27FC236}">
                <a16:creationId xmlns:a16="http://schemas.microsoft.com/office/drawing/2014/main" id="{019B14E7-A111-8B45-B672-89473571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181" y="2072645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9" name="Rectangle 292">
            <a:extLst>
              <a:ext uri="{FF2B5EF4-FFF2-40B4-BE49-F238E27FC236}">
                <a16:creationId xmlns:a16="http://schemas.microsoft.com/office/drawing/2014/main" id="{D4848F26-5AA5-CB46-A9C1-6020BE7C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656" y="2072645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0" name="Rectangle 293">
            <a:extLst>
              <a:ext uri="{FF2B5EF4-FFF2-40B4-BE49-F238E27FC236}">
                <a16:creationId xmlns:a16="http://schemas.microsoft.com/office/drawing/2014/main" id="{58A10118-20F6-D346-ACBE-1C600CE90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981" y="2067882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" name="Rectangle 299">
            <a:extLst>
              <a:ext uri="{FF2B5EF4-FFF2-40B4-BE49-F238E27FC236}">
                <a16:creationId xmlns:a16="http://schemas.microsoft.com/office/drawing/2014/main" id="{D17E1878-497E-2A43-A481-55CB4F91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595" y="2529818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0" name="Line 302">
            <a:extLst>
              <a:ext uri="{FF2B5EF4-FFF2-40B4-BE49-F238E27FC236}">
                <a16:creationId xmlns:a16="http://schemas.microsoft.com/office/drawing/2014/main" id="{939ADA0D-1455-884D-9357-27B446CF8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481" y="1963107"/>
            <a:ext cx="1062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1" name="Text Box 303">
            <a:extLst>
              <a:ext uri="{FF2B5EF4-FFF2-40B4-BE49-F238E27FC236}">
                <a16:creationId xmlns:a16="http://schemas.microsoft.com/office/drawing/2014/main" id="{D05EF651-36F2-F84C-8F83-221121AD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410" y="1545542"/>
            <a:ext cx="333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2" name="Text Box 304">
            <a:extLst>
              <a:ext uri="{FF2B5EF4-FFF2-40B4-BE49-F238E27FC236}">
                <a16:creationId xmlns:a16="http://schemas.microsoft.com/office/drawing/2014/main" id="{6A48403E-84A6-DD47-B81F-166DA1F5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38" y="2494764"/>
            <a:ext cx="324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3" name="Text Box 305">
            <a:extLst>
              <a:ext uri="{FF2B5EF4-FFF2-40B4-BE49-F238E27FC236}">
                <a16:creationId xmlns:a16="http://schemas.microsoft.com/office/drawing/2014/main" id="{1E849109-85A5-E14E-B580-0CB3D572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296" y="1479154"/>
            <a:ext cx="320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4" name="Text Box 308">
            <a:extLst>
              <a:ext uri="{FF2B5EF4-FFF2-40B4-BE49-F238E27FC236}">
                <a16:creationId xmlns:a16="http://schemas.microsoft.com/office/drawing/2014/main" id="{7F01473B-D3BF-EB40-A40F-58D06873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31" y="1345724"/>
            <a:ext cx="156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 = 100 Mb/s</a:t>
            </a:r>
          </a:p>
        </p:txBody>
      </p:sp>
      <p:sp>
        <p:nvSpPr>
          <p:cNvPr id="305" name="Text Box 309">
            <a:extLst>
              <a:ext uri="{FF2B5EF4-FFF2-40B4-BE49-F238E27FC236}">
                <a16:creationId xmlns:a16="http://schemas.microsoft.com/office/drawing/2014/main" id="{15B8B92D-43FD-C448-829C-72D56B8E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718" y="2382932"/>
            <a:ext cx="1499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 = 1.5 Mb/s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6" name="Text Box 310">
            <a:extLst>
              <a:ext uri="{FF2B5EF4-FFF2-40B4-BE49-F238E27FC236}">
                <a16:creationId xmlns:a16="http://schemas.microsoft.com/office/drawing/2014/main" id="{1705A15E-2327-1946-A5A8-72CDB556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018" y="288068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" name="Line 281">
            <a:extLst>
              <a:ext uri="{FF2B5EF4-FFF2-40B4-BE49-F238E27FC236}">
                <a16:creationId xmlns:a16="http://schemas.microsoft.com/office/drawing/2014/main" id="{C1196941-D337-794E-85EA-09EE18FB9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34606" y="3033082"/>
            <a:ext cx="984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8" name="Line 283">
            <a:extLst>
              <a:ext uri="{FF2B5EF4-FFF2-40B4-BE49-F238E27FC236}">
                <a16:creationId xmlns:a16="http://schemas.microsoft.com/office/drawing/2014/main" id="{9D4A7DBD-56CD-A443-A44E-AA1C429AE9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4205" y="2736221"/>
            <a:ext cx="950175" cy="1683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9" name="Text Box 306">
            <a:extLst>
              <a:ext uri="{FF2B5EF4-FFF2-40B4-BE49-F238E27FC236}">
                <a16:creationId xmlns:a16="http://schemas.microsoft.com/office/drawing/2014/main" id="{2C51061A-E4E4-454A-BDD2-1E2F2AB7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682" y="2250194"/>
            <a:ext cx="40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0" name="Text Box 307">
            <a:extLst>
              <a:ext uri="{FF2B5EF4-FFF2-40B4-BE49-F238E27FC236}">
                <a16:creationId xmlns:a16="http://schemas.microsoft.com/office/drawing/2014/main" id="{63A27B73-528E-984E-8E80-1DB712E5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847" y="2632972"/>
            <a:ext cx="309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1" name="Text Box 330">
            <a:extLst>
              <a:ext uri="{FF2B5EF4-FFF2-40B4-BE49-F238E27FC236}">
                <a16:creationId xmlns:a16="http://schemas.microsoft.com/office/drawing/2014/main" id="{556DA9AA-BD66-E340-BB5A-0B5515A5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97" y="3030215"/>
            <a:ext cx="2686586" cy="8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queue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 of packets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waiting for transmission over output link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14" name="Picture 97" descr="desktop_computer_stylized_medium">
            <a:extLst>
              <a:ext uri="{FF2B5EF4-FFF2-40B4-BE49-F238E27FC236}">
                <a16:creationId xmlns:a16="http://schemas.microsoft.com/office/drawing/2014/main" id="{573AA0F8-1799-5C42-906E-2606A92A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6218" y="1537657"/>
            <a:ext cx="7794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" name="Freeform 98">
            <a:extLst>
              <a:ext uri="{FF2B5EF4-FFF2-40B4-BE49-F238E27FC236}">
                <a16:creationId xmlns:a16="http://schemas.microsoft.com/office/drawing/2014/main" id="{7CBCC3B7-DD4B-854D-83B4-6C036898D2DC}"/>
              </a:ext>
            </a:extLst>
          </p:cNvPr>
          <p:cNvSpPr>
            <a:spLocks/>
          </p:cNvSpPr>
          <p:nvPr/>
        </p:nvSpPr>
        <p:spPr bwMode="auto">
          <a:xfrm flipH="1">
            <a:off x="3198344" y="1602835"/>
            <a:ext cx="379005" cy="311133"/>
          </a:xfrm>
          <a:custGeom>
            <a:avLst/>
            <a:gdLst>
              <a:gd name="T0" fmla="*/ 0 w 356"/>
              <a:gd name="T1" fmla="*/ 0 h 368"/>
              <a:gd name="T2" fmla="*/ 32377 w 356"/>
              <a:gd name="T3" fmla="*/ 2307 h 368"/>
              <a:gd name="T4" fmla="*/ 38409 w 356"/>
              <a:gd name="T5" fmla="*/ 48069 h 368"/>
              <a:gd name="T6" fmla="*/ 8465 w 356"/>
              <a:gd name="T7" fmla="*/ 60116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316" name="Group 99">
            <a:extLst>
              <a:ext uri="{FF2B5EF4-FFF2-40B4-BE49-F238E27FC236}">
                <a16:creationId xmlns:a16="http://schemas.microsoft.com/office/drawing/2014/main" id="{4E03F72D-983A-8649-8AB9-3BB8E480797F}"/>
              </a:ext>
            </a:extLst>
          </p:cNvPr>
          <p:cNvGrpSpPr>
            <a:grpSpLocks/>
          </p:cNvGrpSpPr>
          <p:nvPr/>
        </p:nvGrpSpPr>
        <p:grpSpPr bwMode="auto">
          <a:xfrm>
            <a:off x="3157718" y="2512382"/>
            <a:ext cx="779463" cy="679450"/>
            <a:chOff x="-44" y="1473"/>
            <a:chExt cx="981" cy="1105"/>
          </a:xfrm>
        </p:grpSpPr>
        <p:pic>
          <p:nvPicPr>
            <p:cNvPr id="317" name="Picture 100" descr="desktop_computer_stylized_medium">
              <a:extLst>
                <a:ext uri="{FF2B5EF4-FFF2-40B4-BE49-F238E27FC236}">
                  <a16:creationId xmlns:a16="http://schemas.microsoft.com/office/drawing/2014/main" id="{2EB37FAA-6E06-BE4D-94EC-382407D76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101">
              <a:extLst>
                <a:ext uri="{FF2B5EF4-FFF2-40B4-BE49-F238E27FC236}">
                  <a16:creationId xmlns:a16="http://schemas.microsoft.com/office/drawing/2014/main" id="{6052CE21-5D5E-E843-9F98-90FE298E9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19" name="Group 102">
            <a:extLst>
              <a:ext uri="{FF2B5EF4-FFF2-40B4-BE49-F238E27FC236}">
                <a16:creationId xmlns:a16="http://schemas.microsoft.com/office/drawing/2014/main" id="{91946ED8-FFCF-5942-80E3-8AA8455B4015}"/>
              </a:ext>
            </a:extLst>
          </p:cNvPr>
          <p:cNvGrpSpPr>
            <a:grpSpLocks/>
          </p:cNvGrpSpPr>
          <p:nvPr/>
        </p:nvGrpSpPr>
        <p:grpSpPr bwMode="auto">
          <a:xfrm>
            <a:off x="9553756" y="2572707"/>
            <a:ext cx="779462" cy="679450"/>
            <a:chOff x="-44" y="1473"/>
            <a:chExt cx="981" cy="1105"/>
          </a:xfrm>
        </p:grpSpPr>
        <p:pic>
          <p:nvPicPr>
            <p:cNvPr id="320" name="Picture 103" descr="desktop_computer_stylized_medium">
              <a:extLst>
                <a:ext uri="{FF2B5EF4-FFF2-40B4-BE49-F238E27FC236}">
                  <a16:creationId xmlns:a16="http://schemas.microsoft.com/office/drawing/2014/main" id="{3CF40F07-212C-C840-8691-1733E5613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" name="Freeform 104">
              <a:extLst>
                <a:ext uri="{FF2B5EF4-FFF2-40B4-BE49-F238E27FC236}">
                  <a16:creationId xmlns:a16="http://schemas.microsoft.com/office/drawing/2014/main" id="{E68BC373-85F3-BA4A-8434-3111094EB6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22" name="Group 108">
            <a:extLst>
              <a:ext uri="{FF2B5EF4-FFF2-40B4-BE49-F238E27FC236}">
                <a16:creationId xmlns:a16="http://schemas.microsoft.com/office/drawing/2014/main" id="{01317188-C1E0-694E-B45B-7319D79BCFE9}"/>
              </a:ext>
            </a:extLst>
          </p:cNvPr>
          <p:cNvGrpSpPr>
            <a:grpSpLocks/>
          </p:cNvGrpSpPr>
          <p:nvPr/>
        </p:nvGrpSpPr>
        <p:grpSpPr bwMode="auto">
          <a:xfrm>
            <a:off x="8918756" y="1380495"/>
            <a:ext cx="779462" cy="679450"/>
            <a:chOff x="-44" y="1473"/>
            <a:chExt cx="981" cy="1105"/>
          </a:xfrm>
        </p:grpSpPr>
        <p:pic>
          <p:nvPicPr>
            <p:cNvPr id="323" name="Picture 109" descr="desktop_computer_stylized_medium">
              <a:extLst>
                <a:ext uri="{FF2B5EF4-FFF2-40B4-BE49-F238E27FC236}">
                  <a16:creationId xmlns:a16="http://schemas.microsoft.com/office/drawing/2014/main" id="{92B110BF-10E7-BC42-AB4B-3F1A6E6A2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110">
              <a:extLst>
                <a:ext uri="{FF2B5EF4-FFF2-40B4-BE49-F238E27FC236}">
                  <a16:creationId xmlns:a16="http://schemas.microsoft.com/office/drawing/2014/main" id="{D02F4F44-52FE-0E4D-BB82-E10F3BD04F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73AE6D5-68CD-C54F-A308-AF4429F3910C}"/>
              </a:ext>
            </a:extLst>
          </p:cNvPr>
          <p:cNvGrpSpPr/>
          <p:nvPr/>
        </p:nvGrpSpPr>
        <p:grpSpPr>
          <a:xfrm>
            <a:off x="7595249" y="2045192"/>
            <a:ext cx="1146494" cy="498545"/>
            <a:chOff x="7493876" y="2774731"/>
            <a:chExt cx="1481958" cy="894622"/>
          </a:xfrm>
        </p:grpSpPr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380275CA-D809-AA4B-A952-7CDB1B77284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3E1C485-6E19-F047-AE7B-D9818E2BF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F5E9CBAD-D03E-9341-8E23-F1280791A28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BE6F6BF5-D1B7-EA4E-8FDF-D0B255FC04D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FB7D27E2-CCF6-BC41-86BA-9A4294537E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EB1EF04-B0B9-0C45-8B5E-5032278125F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88FC3F1B-A4AF-2F41-9B06-1DE4ECEFB73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1603ECD-AC1A-A544-88F1-56B46AC17A2C}"/>
              </a:ext>
            </a:extLst>
          </p:cNvPr>
          <p:cNvGrpSpPr/>
          <p:nvPr/>
        </p:nvGrpSpPr>
        <p:grpSpPr>
          <a:xfrm>
            <a:off x="7621178" y="2733126"/>
            <a:ext cx="1146494" cy="498545"/>
            <a:chOff x="7493876" y="2774731"/>
            <a:chExt cx="1481958" cy="894622"/>
          </a:xfrm>
        </p:grpSpPr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482C6B14-449F-4546-9144-55F5B7C715A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779DA2-3A8F-B145-A969-B85A812AD08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448306A3-BD95-0542-A39D-6D17237F1EB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5" name="Freeform 374">
                <a:extLst>
                  <a:ext uri="{FF2B5EF4-FFF2-40B4-BE49-F238E27FC236}">
                    <a16:creationId xmlns:a16="http://schemas.microsoft.com/office/drawing/2014/main" id="{9C8D15C0-548B-354D-8013-4AB1C8BBC99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81AE569F-4D96-D040-A279-42190FDCEE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B1BB6FC-6713-774B-B108-5D51531F4C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04C666BA-4AE5-754E-9C1D-BACEEB8A65B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13CF270-E1A9-ED4F-B25A-EC17F535D816}"/>
              </a:ext>
            </a:extLst>
          </p:cNvPr>
          <p:cNvGrpSpPr/>
          <p:nvPr/>
        </p:nvGrpSpPr>
        <p:grpSpPr>
          <a:xfrm>
            <a:off x="4403089" y="2023615"/>
            <a:ext cx="1146494" cy="498545"/>
            <a:chOff x="7493876" y="2774731"/>
            <a:chExt cx="1481958" cy="894622"/>
          </a:xfrm>
        </p:grpSpPr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2023D9E0-8919-9D4B-BC48-DA036377D2C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417CADA6-FA0C-E84F-BD88-1D16598563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F3AA78D0-F9B2-9B49-AA7F-C6A3571E9FE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9798E1A6-8D5A-F24F-86B5-1ABF5E8BE74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383">
                <a:extLst>
                  <a:ext uri="{FF2B5EF4-FFF2-40B4-BE49-F238E27FC236}">
                    <a16:creationId xmlns:a16="http://schemas.microsoft.com/office/drawing/2014/main" id="{3DE951C7-D515-2E44-A79A-46E790AD0E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8349890D-9571-1549-B9B7-691508C0B6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D2E3F4C2-6014-744D-BEF5-FDB1AA1491B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8" name="Line 230">
            <a:extLst>
              <a:ext uri="{FF2B5EF4-FFF2-40B4-BE49-F238E27FC236}">
                <a16:creationId xmlns:a16="http://schemas.microsoft.com/office/drawing/2014/main" id="{C1EC7F8A-99F7-DE4B-A308-44C9696C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8968" y="219012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291" name="Group 311">
            <a:extLst>
              <a:ext uri="{FF2B5EF4-FFF2-40B4-BE49-F238E27FC236}">
                <a16:creationId xmlns:a16="http://schemas.microsoft.com/office/drawing/2014/main" id="{A06ACF3F-B97A-A64E-BD1F-CFA2CE8DE324}"/>
              </a:ext>
            </a:extLst>
          </p:cNvPr>
          <p:cNvGrpSpPr>
            <a:grpSpLocks/>
          </p:cNvGrpSpPr>
          <p:nvPr/>
        </p:nvGrpSpPr>
        <p:grpSpPr bwMode="auto">
          <a:xfrm>
            <a:off x="4857931" y="2148845"/>
            <a:ext cx="633412" cy="200025"/>
            <a:chOff x="1800" y="1425"/>
            <a:chExt cx="399" cy="126"/>
          </a:xfrm>
        </p:grpSpPr>
        <p:sp>
          <p:nvSpPr>
            <p:cNvPr id="292" name="Rectangle 294">
              <a:extLst>
                <a:ext uri="{FF2B5EF4-FFF2-40B4-BE49-F238E27FC236}">
                  <a16:creationId xmlns:a16="http://schemas.microsoft.com/office/drawing/2014/main" id="{5A57EA0A-4734-BD4C-B974-4D2EAE09F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93" name="Rectangle 295">
              <a:extLst>
                <a:ext uri="{FF2B5EF4-FFF2-40B4-BE49-F238E27FC236}">
                  <a16:creationId xmlns:a16="http://schemas.microsoft.com/office/drawing/2014/main" id="{515879DB-C7F1-BA40-BC8C-71A41345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94" name="Rectangle 296">
              <a:extLst>
                <a:ext uri="{FF2B5EF4-FFF2-40B4-BE49-F238E27FC236}">
                  <a16:creationId xmlns:a16="http://schemas.microsoft.com/office/drawing/2014/main" id="{6883F467-08DC-D149-9E36-9C80354D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95" name="Rectangle 297">
              <a:extLst>
                <a:ext uri="{FF2B5EF4-FFF2-40B4-BE49-F238E27FC236}">
                  <a16:creationId xmlns:a16="http://schemas.microsoft.com/office/drawing/2014/main" id="{14CFBD96-CE00-4747-B1A0-49F377A9C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296" name="Rectangle 298">
            <a:extLst>
              <a:ext uri="{FF2B5EF4-FFF2-40B4-BE49-F238E27FC236}">
                <a16:creationId xmlns:a16="http://schemas.microsoft.com/office/drawing/2014/main" id="{DD538D2F-2895-0543-9865-E7D3D0EB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032" y="1971158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8" name="Line 300">
            <a:extLst>
              <a:ext uri="{FF2B5EF4-FFF2-40B4-BE49-F238E27FC236}">
                <a16:creationId xmlns:a16="http://schemas.microsoft.com/office/drawing/2014/main" id="{85E4595A-74BC-814F-A0D6-7500F4FF6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858" y="2133026"/>
            <a:ext cx="227109" cy="11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9" name="Line 301">
            <a:extLst>
              <a:ext uri="{FF2B5EF4-FFF2-40B4-BE49-F238E27FC236}">
                <a16:creationId xmlns:a16="http://schemas.microsoft.com/office/drawing/2014/main" id="{B85E52F2-C999-9648-8987-F5FB17402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6079" y="2486552"/>
            <a:ext cx="248236" cy="1557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2" name="Line 332">
            <a:extLst>
              <a:ext uri="{FF2B5EF4-FFF2-40B4-BE49-F238E27FC236}">
                <a16:creationId xmlns:a16="http://schemas.microsoft.com/office/drawing/2014/main" id="{6FDFA112-5209-FD44-A897-DE1B6C0B4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2260" y="2401255"/>
            <a:ext cx="17133" cy="64195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88" name="Line 332">
            <a:extLst>
              <a:ext uri="{FF2B5EF4-FFF2-40B4-BE49-F238E27FC236}">
                <a16:creationId xmlns:a16="http://schemas.microsoft.com/office/drawing/2014/main" id="{6706A516-7979-2441-9F83-47F30A5B24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7081" y="1665193"/>
            <a:ext cx="0" cy="221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89" name="Line 332">
            <a:extLst>
              <a:ext uri="{FF2B5EF4-FFF2-40B4-BE49-F238E27FC236}">
                <a16:creationId xmlns:a16="http://schemas.microsoft.com/office/drawing/2014/main" id="{6AC0CDC5-E2A6-D048-8A7B-D6287D7EC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0118" y="2346352"/>
            <a:ext cx="0" cy="120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F4F7BC-77D6-3043-887E-5AA5158E60AF}"/>
              </a:ext>
            </a:extLst>
          </p:cNvPr>
          <p:cNvGrpSpPr/>
          <p:nvPr/>
        </p:nvGrpSpPr>
        <p:grpSpPr>
          <a:xfrm>
            <a:off x="867906" y="3874035"/>
            <a:ext cx="9770367" cy="2270091"/>
            <a:chOff x="867905" y="3890077"/>
            <a:chExt cx="9770367" cy="2270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DD6136-A4D4-9F4B-9F7E-413DFB46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2220" y="4680735"/>
              <a:ext cx="2211634" cy="14562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159CD9-3C65-A847-821F-CB514D943AB2}"/>
                </a:ext>
              </a:extLst>
            </p:cNvPr>
            <p:cNvSpPr txBox="1"/>
            <p:nvPr/>
          </p:nvSpPr>
          <p:spPr>
            <a:xfrm>
              <a:off x="867905" y="3890077"/>
              <a:ext cx="9770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Queueing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occurs when work arrives faster than it can be serviced: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597440-C1D3-E042-AA33-BC4269F06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440" y="4679579"/>
              <a:ext cx="2575767" cy="1480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F0BB4F-5B1A-2F46-A641-AFE3A9477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5104" y="4695225"/>
              <a:ext cx="2241534" cy="1448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65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336191"/>
            <a:ext cx="10515600" cy="894622"/>
          </a:xfrm>
        </p:spPr>
        <p:txBody>
          <a:bodyPr/>
          <a:lstStyle/>
          <a:p>
            <a:r>
              <a:rPr lang="en-US" altLang="ja-JP" dirty="0"/>
              <a:t>Packet-switching: queueing</a:t>
            </a:r>
            <a:endParaRPr lang="en-US" dirty="0"/>
          </a:p>
        </p:txBody>
      </p:sp>
      <p:grpSp>
        <p:nvGrpSpPr>
          <p:cNvPr id="275" name="Group 105">
            <a:extLst>
              <a:ext uri="{FF2B5EF4-FFF2-40B4-BE49-F238E27FC236}">
                <a16:creationId xmlns:a16="http://schemas.microsoft.com/office/drawing/2014/main" id="{F34E87DA-3B8D-6640-B193-5B62D7B3EF48}"/>
              </a:ext>
            </a:extLst>
          </p:cNvPr>
          <p:cNvGrpSpPr>
            <a:grpSpLocks/>
          </p:cNvGrpSpPr>
          <p:nvPr/>
        </p:nvGrpSpPr>
        <p:grpSpPr bwMode="auto">
          <a:xfrm>
            <a:off x="8836206" y="2201232"/>
            <a:ext cx="779462" cy="679450"/>
            <a:chOff x="-44" y="1473"/>
            <a:chExt cx="981" cy="1105"/>
          </a:xfrm>
        </p:grpSpPr>
        <p:pic>
          <p:nvPicPr>
            <p:cNvPr id="276" name="Picture 106" descr="desktop_computer_stylized_medium">
              <a:extLst>
                <a:ext uri="{FF2B5EF4-FFF2-40B4-BE49-F238E27FC236}">
                  <a16:creationId xmlns:a16="http://schemas.microsoft.com/office/drawing/2014/main" id="{E88711D7-A9FD-F746-A832-BB5DB88FF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" name="Freeform 107">
              <a:extLst>
                <a:ext uri="{FF2B5EF4-FFF2-40B4-BE49-F238E27FC236}">
                  <a16:creationId xmlns:a16="http://schemas.microsoft.com/office/drawing/2014/main" id="{EFDDE8B0-B296-DF47-AC1D-13986353D8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279" name="Line 276">
            <a:extLst>
              <a:ext uri="{FF2B5EF4-FFF2-40B4-BE49-F238E27FC236}">
                <a16:creationId xmlns:a16="http://schemas.microsoft.com/office/drawing/2014/main" id="{9DC8420F-6FED-9E4A-9003-4D53AC5D0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22" y="1813032"/>
            <a:ext cx="984459" cy="431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0" name="Line 277">
            <a:extLst>
              <a:ext uri="{FF2B5EF4-FFF2-40B4-BE49-F238E27FC236}">
                <a16:creationId xmlns:a16="http://schemas.microsoft.com/office/drawing/2014/main" id="{825EEE7A-C48E-7E45-9D02-0472E54320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7005" y="2371933"/>
            <a:ext cx="722173" cy="4769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1" name="Line 278">
            <a:extLst>
              <a:ext uri="{FF2B5EF4-FFF2-40B4-BE49-F238E27FC236}">
                <a16:creationId xmlns:a16="http://schemas.microsoft.com/office/drawing/2014/main" id="{7472BE77-3691-A64A-9D97-5E6D5271B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4043" y="2285370"/>
            <a:ext cx="2287168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2" name="Line 279">
            <a:extLst>
              <a:ext uri="{FF2B5EF4-FFF2-40B4-BE49-F238E27FC236}">
                <a16:creationId xmlns:a16="http://schemas.microsoft.com/office/drawing/2014/main" id="{FEAD7E75-DCE4-5348-BE6B-AF5B7F022A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65418" y="2467932"/>
            <a:ext cx="9525" cy="363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3" name="Line 280">
            <a:extLst>
              <a:ext uri="{FF2B5EF4-FFF2-40B4-BE49-F238E27FC236}">
                <a16:creationId xmlns:a16="http://schemas.microsoft.com/office/drawing/2014/main" id="{2831F7A9-2F0F-8643-AA95-303E1AF9A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4793" y="1917070"/>
            <a:ext cx="604838" cy="30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4" name="Rectangle 287">
            <a:extLst>
              <a:ext uri="{FF2B5EF4-FFF2-40B4-BE49-F238E27FC236}">
                <a16:creationId xmlns:a16="http://schemas.microsoft.com/office/drawing/2014/main" id="{8B0A5911-8670-7545-8347-3C226F68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481" y="207264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5" name="Rectangle 288">
            <a:extLst>
              <a:ext uri="{FF2B5EF4-FFF2-40B4-BE49-F238E27FC236}">
                <a16:creationId xmlns:a16="http://schemas.microsoft.com/office/drawing/2014/main" id="{D262208C-E5D3-224C-B1CE-C8701D3C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406" y="2072645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6" name="Rectangle 289">
            <a:extLst>
              <a:ext uri="{FF2B5EF4-FFF2-40B4-BE49-F238E27FC236}">
                <a16:creationId xmlns:a16="http://schemas.microsoft.com/office/drawing/2014/main" id="{39F5499D-2B7E-A343-AE94-288D88B7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331" y="207264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7" name="Rectangle 290">
            <a:extLst>
              <a:ext uri="{FF2B5EF4-FFF2-40B4-BE49-F238E27FC236}">
                <a16:creationId xmlns:a16="http://schemas.microsoft.com/office/drawing/2014/main" id="{2B5D01EF-066C-1A48-8E4C-1E80A58E1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56" y="2072645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8" name="Rectangle 291">
            <a:extLst>
              <a:ext uri="{FF2B5EF4-FFF2-40B4-BE49-F238E27FC236}">
                <a16:creationId xmlns:a16="http://schemas.microsoft.com/office/drawing/2014/main" id="{019B14E7-A111-8B45-B672-89473571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181" y="2072645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9" name="Rectangle 292">
            <a:extLst>
              <a:ext uri="{FF2B5EF4-FFF2-40B4-BE49-F238E27FC236}">
                <a16:creationId xmlns:a16="http://schemas.microsoft.com/office/drawing/2014/main" id="{D4848F26-5AA5-CB46-A9C1-6020BE7C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656" y="2072645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0" name="Rectangle 293">
            <a:extLst>
              <a:ext uri="{FF2B5EF4-FFF2-40B4-BE49-F238E27FC236}">
                <a16:creationId xmlns:a16="http://schemas.microsoft.com/office/drawing/2014/main" id="{58A10118-20F6-D346-ACBE-1C600CE90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981" y="2067882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" name="Rectangle 299">
            <a:extLst>
              <a:ext uri="{FF2B5EF4-FFF2-40B4-BE49-F238E27FC236}">
                <a16:creationId xmlns:a16="http://schemas.microsoft.com/office/drawing/2014/main" id="{D17E1878-497E-2A43-A481-55CB4F91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595" y="2529818"/>
            <a:ext cx="147637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0" name="Line 302">
            <a:extLst>
              <a:ext uri="{FF2B5EF4-FFF2-40B4-BE49-F238E27FC236}">
                <a16:creationId xmlns:a16="http://schemas.microsoft.com/office/drawing/2014/main" id="{939ADA0D-1455-884D-9357-27B446CF8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481" y="1963107"/>
            <a:ext cx="1062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1" name="Text Box 303">
            <a:extLst>
              <a:ext uri="{FF2B5EF4-FFF2-40B4-BE49-F238E27FC236}">
                <a16:creationId xmlns:a16="http://schemas.microsoft.com/office/drawing/2014/main" id="{D05EF651-36F2-F84C-8F83-221121AD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410" y="1545542"/>
            <a:ext cx="333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2" name="Text Box 304">
            <a:extLst>
              <a:ext uri="{FF2B5EF4-FFF2-40B4-BE49-F238E27FC236}">
                <a16:creationId xmlns:a16="http://schemas.microsoft.com/office/drawing/2014/main" id="{6A48403E-84A6-DD47-B81F-166DA1F5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38" y="2494764"/>
            <a:ext cx="324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3" name="Text Box 305">
            <a:extLst>
              <a:ext uri="{FF2B5EF4-FFF2-40B4-BE49-F238E27FC236}">
                <a16:creationId xmlns:a16="http://schemas.microsoft.com/office/drawing/2014/main" id="{1E849109-85A5-E14E-B580-0CB3D572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296" y="1479154"/>
            <a:ext cx="320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4" name="Text Box 308">
            <a:extLst>
              <a:ext uri="{FF2B5EF4-FFF2-40B4-BE49-F238E27FC236}">
                <a16:creationId xmlns:a16="http://schemas.microsoft.com/office/drawing/2014/main" id="{7F01473B-D3BF-EB40-A40F-58D06873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31" y="1345724"/>
            <a:ext cx="156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 = 100 Mb/s</a:t>
            </a:r>
          </a:p>
        </p:txBody>
      </p:sp>
      <p:sp>
        <p:nvSpPr>
          <p:cNvPr id="305" name="Text Box 309">
            <a:extLst>
              <a:ext uri="{FF2B5EF4-FFF2-40B4-BE49-F238E27FC236}">
                <a16:creationId xmlns:a16="http://schemas.microsoft.com/office/drawing/2014/main" id="{15B8B92D-43FD-C448-829C-72D56B8E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718" y="2382932"/>
            <a:ext cx="1499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 = 1.5 Mb/s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6" name="Text Box 310">
            <a:extLst>
              <a:ext uri="{FF2B5EF4-FFF2-40B4-BE49-F238E27FC236}">
                <a16:creationId xmlns:a16="http://schemas.microsoft.com/office/drawing/2014/main" id="{1705A15E-2327-1946-A5A8-72CDB556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018" y="288068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" name="Line 281">
            <a:extLst>
              <a:ext uri="{FF2B5EF4-FFF2-40B4-BE49-F238E27FC236}">
                <a16:creationId xmlns:a16="http://schemas.microsoft.com/office/drawing/2014/main" id="{C1196941-D337-794E-85EA-09EE18FB9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34606" y="3033082"/>
            <a:ext cx="984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8" name="Line 283">
            <a:extLst>
              <a:ext uri="{FF2B5EF4-FFF2-40B4-BE49-F238E27FC236}">
                <a16:creationId xmlns:a16="http://schemas.microsoft.com/office/drawing/2014/main" id="{9D4A7DBD-56CD-A443-A44E-AA1C429AE9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4205" y="2736221"/>
            <a:ext cx="950175" cy="1683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9" name="Text Box 306">
            <a:extLst>
              <a:ext uri="{FF2B5EF4-FFF2-40B4-BE49-F238E27FC236}">
                <a16:creationId xmlns:a16="http://schemas.microsoft.com/office/drawing/2014/main" id="{2C51061A-E4E4-454A-BDD2-1E2F2AB7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682" y="2250194"/>
            <a:ext cx="40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0" name="Text Box 307">
            <a:extLst>
              <a:ext uri="{FF2B5EF4-FFF2-40B4-BE49-F238E27FC236}">
                <a16:creationId xmlns:a16="http://schemas.microsoft.com/office/drawing/2014/main" id="{63A27B73-528E-984E-8E80-1DB712E5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847" y="2632972"/>
            <a:ext cx="309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1" name="Text Box 330">
            <a:extLst>
              <a:ext uri="{FF2B5EF4-FFF2-40B4-BE49-F238E27FC236}">
                <a16:creationId xmlns:a16="http://schemas.microsoft.com/office/drawing/2014/main" id="{556DA9AA-BD66-E340-BB5A-0B5515A5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97" y="3030215"/>
            <a:ext cx="2686586" cy="8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queue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 of packets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waiting for transmission over output link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314" name="Picture 97" descr="desktop_computer_stylized_medium">
            <a:extLst>
              <a:ext uri="{FF2B5EF4-FFF2-40B4-BE49-F238E27FC236}">
                <a16:creationId xmlns:a16="http://schemas.microsoft.com/office/drawing/2014/main" id="{573AA0F8-1799-5C42-906E-2606A92A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6218" y="1537657"/>
            <a:ext cx="7794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" name="Freeform 98">
            <a:extLst>
              <a:ext uri="{FF2B5EF4-FFF2-40B4-BE49-F238E27FC236}">
                <a16:creationId xmlns:a16="http://schemas.microsoft.com/office/drawing/2014/main" id="{7CBCC3B7-DD4B-854D-83B4-6C036898D2DC}"/>
              </a:ext>
            </a:extLst>
          </p:cNvPr>
          <p:cNvSpPr>
            <a:spLocks/>
          </p:cNvSpPr>
          <p:nvPr/>
        </p:nvSpPr>
        <p:spPr bwMode="auto">
          <a:xfrm flipH="1">
            <a:off x="3198344" y="1602835"/>
            <a:ext cx="379005" cy="311133"/>
          </a:xfrm>
          <a:custGeom>
            <a:avLst/>
            <a:gdLst>
              <a:gd name="T0" fmla="*/ 0 w 356"/>
              <a:gd name="T1" fmla="*/ 0 h 368"/>
              <a:gd name="T2" fmla="*/ 32377 w 356"/>
              <a:gd name="T3" fmla="*/ 2307 h 368"/>
              <a:gd name="T4" fmla="*/ 38409 w 356"/>
              <a:gd name="T5" fmla="*/ 48069 h 368"/>
              <a:gd name="T6" fmla="*/ 8465 w 356"/>
              <a:gd name="T7" fmla="*/ 60116 h 368"/>
              <a:gd name="T8" fmla="*/ 0 w 356"/>
              <a:gd name="T9" fmla="*/ 0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368"/>
              <a:gd name="T17" fmla="*/ 356 w 356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368">
                <a:moveTo>
                  <a:pt x="0" y="0"/>
                </a:moveTo>
                <a:lnTo>
                  <a:pt x="300" y="14"/>
                </a:lnTo>
                <a:lnTo>
                  <a:pt x="356" y="294"/>
                </a:lnTo>
                <a:lnTo>
                  <a:pt x="78" y="36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316" name="Group 99">
            <a:extLst>
              <a:ext uri="{FF2B5EF4-FFF2-40B4-BE49-F238E27FC236}">
                <a16:creationId xmlns:a16="http://schemas.microsoft.com/office/drawing/2014/main" id="{4E03F72D-983A-8649-8AB9-3BB8E480797F}"/>
              </a:ext>
            </a:extLst>
          </p:cNvPr>
          <p:cNvGrpSpPr>
            <a:grpSpLocks/>
          </p:cNvGrpSpPr>
          <p:nvPr/>
        </p:nvGrpSpPr>
        <p:grpSpPr bwMode="auto">
          <a:xfrm>
            <a:off x="3157718" y="2512382"/>
            <a:ext cx="779463" cy="679450"/>
            <a:chOff x="-44" y="1473"/>
            <a:chExt cx="981" cy="1105"/>
          </a:xfrm>
        </p:grpSpPr>
        <p:pic>
          <p:nvPicPr>
            <p:cNvPr id="317" name="Picture 100" descr="desktop_computer_stylized_medium">
              <a:extLst>
                <a:ext uri="{FF2B5EF4-FFF2-40B4-BE49-F238E27FC236}">
                  <a16:creationId xmlns:a16="http://schemas.microsoft.com/office/drawing/2014/main" id="{2EB37FAA-6E06-BE4D-94EC-382407D76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Freeform 101">
              <a:extLst>
                <a:ext uri="{FF2B5EF4-FFF2-40B4-BE49-F238E27FC236}">
                  <a16:creationId xmlns:a16="http://schemas.microsoft.com/office/drawing/2014/main" id="{6052CE21-5D5E-E843-9F98-90FE298E9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19" name="Group 102">
            <a:extLst>
              <a:ext uri="{FF2B5EF4-FFF2-40B4-BE49-F238E27FC236}">
                <a16:creationId xmlns:a16="http://schemas.microsoft.com/office/drawing/2014/main" id="{91946ED8-FFCF-5942-80E3-8AA8455B4015}"/>
              </a:ext>
            </a:extLst>
          </p:cNvPr>
          <p:cNvGrpSpPr>
            <a:grpSpLocks/>
          </p:cNvGrpSpPr>
          <p:nvPr/>
        </p:nvGrpSpPr>
        <p:grpSpPr bwMode="auto">
          <a:xfrm>
            <a:off x="9553756" y="2572707"/>
            <a:ext cx="779462" cy="679450"/>
            <a:chOff x="-44" y="1473"/>
            <a:chExt cx="981" cy="1105"/>
          </a:xfrm>
        </p:grpSpPr>
        <p:pic>
          <p:nvPicPr>
            <p:cNvPr id="320" name="Picture 103" descr="desktop_computer_stylized_medium">
              <a:extLst>
                <a:ext uri="{FF2B5EF4-FFF2-40B4-BE49-F238E27FC236}">
                  <a16:creationId xmlns:a16="http://schemas.microsoft.com/office/drawing/2014/main" id="{3CF40F07-212C-C840-8691-1733E5613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" name="Freeform 104">
              <a:extLst>
                <a:ext uri="{FF2B5EF4-FFF2-40B4-BE49-F238E27FC236}">
                  <a16:creationId xmlns:a16="http://schemas.microsoft.com/office/drawing/2014/main" id="{E68BC373-85F3-BA4A-8434-3111094EB6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22" name="Group 108">
            <a:extLst>
              <a:ext uri="{FF2B5EF4-FFF2-40B4-BE49-F238E27FC236}">
                <a16:creationId xmlns:a16="http://schemas.microsoft.com/office/drawing/2014/main" id="{01317188-C1E0-694E-B45B-7319D79BCFE9}"/>
              </a:ext>
            </a:extLst>
          </p:cNvPr>
          <p:cNvGrpSpPr>
            <a:grpSpLocks/>
          </p:cNvGrpSpPr>
          <p:nvPr/>
        </p:nvGrpSpPr>
        <p:grpSpPr bwMode="auto">
          <a:xfrm>
            <a:off x="8918756" y="1380495"/>
            <a:ext cx="779462" cy="679450"/>
            <a:chOff x="-44" y="1473"/>
            <a:chExt cx="981" cy="1105"/>
          </a:xfrm>
        </p:grpSpPr>
        <p:pic>
          <p:nvPicPr>
            <p:cNvPr id="323" name="Picture 109" descr="desktop_computer_stylized_medium">
              <a:extLst>
                <a:ext uri="{FF2B5EF4-FFF2-40B4-BE49-F238E27FC236}">
                  <a16:creationId xmlns:a16="http://schemas.microsoft.com/office/drawing/2014/main" id="{92B110BF-10E7-BC42-AB4B-3F1A6E6A2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110">
              <a:extLst>
                <a:ext uri="{FF2B5EF4-FFF2-40B4-BE49-F238E27FC236}">
                  <a16:creationId xmlns:a16="http://schemas.microsoft.com/office/drawing/2014/main" id="{D02F4F44-52FE-0E4D-BB82-E10F3BD04F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73AE6D5-68CD-C54F-A308-AF4429F3910C}"/>
              </a:ext>
            </a:extLst>
          </p:cNvPr>
          <p:cNvGrpSpPr/>
          <p:nvPr/>
        </p:nvGrpSpPr>
        <p:grpSpPr>
          <a:xfrm>
            <a:off x="7595249" y="2045192"/>
            <a:ext cx="1146494" cy="498545"/>
            <a:chOff x="7493876" y="2774731"/>
            <a:chExt cx="1481958" cy="894622"/>
          </a:xfrm>
        </p:grpSpPr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380275CA-D809-AA4B-A952-7CDB1B77284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3E1C485-6E19-F047-AE7B-D9818E2BF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F5E9CBAD-D03E-9341-8E23-F1280791A28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BE6F6BF5-D1B7-EA4E-8FDF-D0B255FC04D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FB7D27E2-CCF6-BC41-86BA-9A4294537E6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AEB1EF04-B0B9-0C45-8B5E-5032278125F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88FC3F1B-A4AF-2F41-9B06-1DE4ECEFB73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1603ECD-AC1A-A544-88F1-56B46AC17A2C}"/>
              </a:ext>
            </a:extLst>
          </p:cNvPr>
          <p:cNvGrpSpPr/>
          <p:nvPr/>
        </p:nvGrpSpPr>
        <p:grpSpPr>
          <a:xfrm>
            <a:off x="7621178" y="2733126"/>
            <a:ext cx="1146494" cy="498545"/>
            <a:chOff x="7493876" y="2774731"/>
            <a:chExt cx="1481958" cy="894622"/>
          </a:xfrm>
        </p:grpSpPr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482C6B14-449F-4546-9144-55F5B7C715A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779DA2-3A8F-B145-A969-B85A812AD08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448306A3-BD95-0542-A39D-6D17237F1EB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5" name="Freeform 374">
                <a:extLst>
                  <a:ext uri="{FF2B5EF4-FFF2-40B4-BE49-F238E27FC236}">
                    <a16:creationId xmlns:a16="http://schemas.microsoft.com/office/drawing/2014/main" id="{9C8D15C0-548B-354D-8013-4AB1C8BBC99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81AE569F-4D96-D040-A279-42190FDCEE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B1BB6FC-6713-774B-B108-5D51531F4C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04C666BA-4AE5-754E-9C1D-BACEEB8A65B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13CF270-E1A9-ED4F-B25A-EC17F535D816}"/>
              </a:ext>
            </a:extLst>
          </p:cNvPr>
          <p:cNvGrpSpPr/>
          <p:nvPr/>
        </p:nvGrpSpPr>
        <p:grpSpPr>
          <a:xfrm>
            <a:off x="4403089" y="2023615"/>
            <a:ext cx="1146494" cy="498545"/>
            <a:chOff x="7493876" y="2774731"/>
            <a:chExt cx="1481958" cy="894622"/>
          </a:xfrm>
        </p:grpSpPr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2023D9E0-8919-9D4B-BC48-DA036377D2C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417CADA6-FA0C-E84F-BD88-1D16598563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F3AA78D0-F9B2-9B49-AA7F-C6A3571E9FE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9798E1A6-8D5A-F24F-86B5-1ABF5E8BE74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383">
                <a:extLst>
                  <a:ext uri="{FF2B5EF4-FFF2-40B4-BE49-F238E27FC236}">
                    <a16:creationId xmlns:a16="http://schemas.microsoft.com/office/drawing/2014/main" id="{3DE951C7-D515-2E44-A79A-46E790AD0E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8349890D-9571-1549-B9B7-691508C0B6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D2E3F4C2-6014-744D-BEF5-FDB1AA1491B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8" name="Line 230">
            <a:extLst>
              <a:ext uri="{FF2B5EF4-FFF2-40B4-BE49-F238E27FC236}">
                <a16:creationId xmlns:a16="http://schemas.microsoft.com/office/drawing/2014/main" id="{C1EC7F8A-99F7-DE4B-A308-44C9696C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8968" y="2190120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291" name="Group 311">
            <a:extLst>
              <a:ext uri="{FF2B5EF4-FFF2-40B4-BE49-F238E27FC236}">
                <a16:creationId xmlns:a16="http://schemas.microsoft.com/office/drawing/2014/main" id="{A06ACF3F-B97A-A64E-BD1F-CFA2CE8DE324}"/>
              </a:ext>
            </a:extLst>
          </p:cNvPr>
          <p:cNvGrpSpPr>
            <a:grpSpLocks/>
          </p:cNvGrpSpPr>
          <p:nvPr/>
        </p:nvGrpSpPr>
        <p:grpSpPr bwMode="auto">
          <a:xfrm>
            <a:off x="4857931" y="2148845"/>
            <a:ext cx="633412" cy="200025"/>
            <a:chOff x="1800" y="1425"/>
            <a:chExt cx="399" cy="126"/>
          </a:xfrm>
        </p:grpSpPr>
        <p:sp>
          <p:nvSpPr>
            <p:cNvPr id="292" name="Rectangle 294">
              <a:extLst>
                <a:ext uri="{FF2B5EF4-FFF2-40B4-BE49-F238E27FC236}">
                  <a16:creationId xmlns:a16="http://schemas.microsoft.com/office/drawing/2014/main" id="{5A57EA0A-4734-BD4C-B974-4D2EAE09F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93" name="Rectangle 295">
              <a:extLst>
                <a:ext uri="{FF2B5EF4-FFF2-40B4-BE49-F238E27FC236}">
                  <a16:creationId xmlns:a16="http://schemas.microsoft.com/office/drawing/2014/main" id="{515879DB-C7F1-BA40-BC8C-71A41345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94" name="Rectangle 296">
              <a:extLst>
                <a:ext uri="{FF2B5EF4-FFF2-40B4-BE49-F238E27FC236}">
                  <a16:creationId xmlns:a16="http://schemas.microsoft.com/office/drawing/2014/main" id="{6883F467-08DC-D149-9E36-9C80354D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95" name="Rectangle 297">
              <a:extLst>
                <a:ext uri="{FF2B5EF4-FFF2-40B4-BE49-F238E27FC236}">
                  <a16:creationId xmlns:a16="http://schemas.microsoft.com/office/drawing/2014/main" id="{14CFBD96-CE00-4747-B1A0-49F377A9C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296" name="Rectangle 298">
            <a:extLst>
              <a:ext uri="{FF2B5EF4-FFF2-40B4-BE49-F238E27FC236}">
                <a16:creationId xmlns:a16="http://schemas.microsoft.com/office/drawing/2014/main" id="{DD538D2F-2895-0543-9865-E7D3D0EB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032" y="1971158"/>
            <a:ext cx="147637" cy="200025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8" name="Line 300">
            <a:extLst>
              <a:ext uri="{FF2B5EF4-FFF2-40B4-BE49-F238E27FC236}">
                <a16:creationId xmlns:a16="http://schemas.microsoft.com/office/drawing/2014/main" id="{85E4595A-74BC-814F-A0D6-7500F4FF6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858" y="2133026"/>
            <a:ext cx="227109" cy="114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9" name="Line 301">
            <a:extLst>
              <a:ext uri="{FF2B5EF4-FFF2-40B4-BE49-F238E27FC236}">
                <a16:creationId xmlns:a16="http://schemas.microsoft.com/office/drawing/2014/main" id="{B85E52F2-C999-9648-8987-F5FB17402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6079" y="2486552"/>
            <a:ext cx="248236" cy="1557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2" name="Line 332">
            <a:extLst>
              <a:ext uri="{FF2B5EF4-FFF2-40B4-BE49-F238E27FC236}">
                <a16:creationId xmlns:a16="http://schemas.microsoft.com/office/drawing/2014/main" id="{6FDFA112-5209-FD44-A897-DE1B6C0B4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2260" y="2401255"/>
            <a:ext cx="17133" cy="64195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88" name="Line 332">
            <a:extLst>
              <a:ext uri="{FF2B5EF4-FFF2-40B4-BE49-F238E27FC236}">
                <a16:creationId xmlns:a16="http://schemas.microsoft.com/office/drawing/2014/main" id="{6706A516-7979-2441-9F83-47F30A5B24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7081" y="1665193"/>
            <a:ext cx="0" cy="2210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89" name="Line 332">
            <a:extLst>
              <a:ext uri="{FF2B5EF4-FFF2-40B4-BE49-F238E27FC236}">
                <a16:creationId xmlns:a16="http://schemas.microsoft.com/office/drawing/2014/main" id="{6AC0CDC5-E2A6-D048-8A7B-D6287D7EC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0118" y="2346352"/>
            <a:ext cx="0" cy="120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D16763EA-5374-AA46-AB35-8BC78C1F3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3612" y="4213229"/>
            <a:ext cx="10347608" cy="2234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Packet queuing and loss: </a:t>
            </a:r>
            <a:r>
              <a:rPr lang="en-US" altLang="en-US" sz="32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f arrival rate (in bps) to link exceeds transmission rate (bps) of link for some period of time:</a:t>
            </a:r>
          </a:p>
          <a:p>
            <a:pPr marL="287338" indent="-230188"/>
            <a:r>
              <a:rPr lang="en-US" altLang="en-US" dirty="0">
                <a:ea typeface="ＭＳ Ｐゴシック" panose="020B0600070205080204" pitchFamily="34" charset="-128"/>
              </a:rPr>
              <a:t>packets will queue, waiting to be transmitted on output link </a:t>
            </a:r>
          </a:p>
          <a:p>
            <a:pPr marL="287338" indent="-230188"/>
            <a:r>
              <a:rPr lang="en-US" altLang="en-US" dirty="0">
                <a:ea typeface="ＭＳ Ｐゴシック" panose="020B0600070205080204" pitchFamily="34" charset="-128"/>
              </a:rPr>
              <a:t>packets can be dropped (lost) if memory (buffer) in router fills up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7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D72523-4228-9C47-B195-4AAF96A160BD}"/>
              </a:ext>
            </a:extLst>
          </p:cNvPr>
          <p:cNvGrpSpPr/>
          <p:nvPr/>
        </p:nvGrpSpPr>
        <p:grpSpPr>
          <a:xfrm>
            <a:off x="3364430" y="1767623"/>
            <a:ext cx="1511352" cy="863670"/>
            <a:chOff x="7493876" y="2774731"/>
            <a:chExt cx="1481958" cy="894622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FB9E0EF-9063-B545-BC2B-062A0488CC7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0BF60BF-9AF2-D948-8319-1FF102BC7D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32B55C6-F759-234F-8CF0-5FB387F35BC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1153D6F-A3DF-7246-9629-9228753ADE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1C55D52C-AF37-4949-9428-203518D525C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8904F43-F0C7-374E-ADE8-8A024A6627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874597C3-FAA4-A147-A86C-C5108827045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Packet delay: four sources</a:t>
            </a:r>
            <a:endParaRPr lang="en-US" sz="4400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AC2D03E9-7C61-0A43-A247-276B596B9942}"/>
              </a:ext>
            </a:extLst>
          </p:cNvPr>
          <p:cNvSpPr txBox="1">
            <a:spLocks noChangeArrowheads="1"/>
          </p:cNvSpPr>
          <p:nvPr/>
        </p:nvSpPr>
        <p:spPr>
          <a:xfrm>
            <a:off x="1621934" y="4604492"/>
            <a:ext cx="3810000" cy="183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52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nodal processing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9250" marR="0" lvl="0" indent="-23336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bit errors</a:t>
            </a:r>
          </a:p>
          <a:p>
            <a:pPr marL="349250" marR="0" lvl="0" indent="-23336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output link</a:t>
            </a:r>
          </a:p>
          <a:p>
            <a:pPr marL="349250" marR="0" lvl="0" indent="-23336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 &lt; microsecs</a:t>
            </a:r>
          </a:p>
        </p:txBody>
      </p:sp>
      <p:sp>
        <p:nvSpPr>
          <p:cNvPr id="75" name="Rectangle 58">
            <a:extLst>
              <a:ext uri="{FF2B5EF4-FFF2-40B4-BE49-F238E27FC236}">
                <a16:creationId xmlns:a16="http://schemas.microsoft.com/office/drawing/2014/main" id="{9033E5DB-6EA3-CE4C-B1A8-C9C804BD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541" y="4536106"/>
            <a:ext cx="5054724" cy="13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marR="0" lvl="0" indent="-3444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85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queue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 queueing delay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time waiting at output link for transmission </a:t>
            </a:r>
          </a:p>
          <a:p>
            <a:pPr marL="231775" marR="0" lvl="0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depends on congestion level of router</a:t>
            </a:r>
          </a:p>
        </p:txBody>
      </p:sp>
      <p:sp>
        <p:nvSpPr>
          <p:cNvPr id="77" name="Line 24">
            <a:extLst>
              <a:ext uri="{FF2B5EF4-FFF2-40B4-BE49-F238E27FC236}">
                <a16:creationId xmlns:a16="http://schemas.microsoft.com/office/drawing/2014/main" id="{79DB8C95-768E-854F-9CEA-5533DCECB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011" y="1783635"/>
            <a:ext cx="741403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29">
            <a:extLst>
              <a:ext uri="{FF2B5EF4-FFF2-40B4-BE49-F238E27FC236}">
                <a16:creationId xmlns:a16="http://schemas.microsoft.com/office/drawing/2014/main" id="{9803C6B5-AE4A-F54B-86CB-D404B2A7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78" y="2002710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" name="Rectangle 30">
            <a:extLst>
              <a:ext uri="{FF2B5EF4-FFF2-40B4-BE49-F238E27FC236}">
                <a16:creationId xmlns:a16="http://schemas.microsoft.com/office/drawing/2014/main" id="{2BFFBBBA-8F3E-7640-8D9F-E3A7047B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773" y="2074148"/>
            <a:ext cx="147645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Rectangle 31">
            <a:extLst>
              <a:ext uri="{FF2B5EF4-FFF2-40B4-BE49-F238E27FC236}">
                <a16:creationId xmlns:a16="http://schemas.microsoft.com/office/drawing/2014/main" id="{212ACD5F-D6C3-824B-9E9F-FCD29265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07" y="2074148"/>
            <a:ext cx="147645" cy="200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988CA620-4CC5-3D4B-81DA-0F82F93E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061" y="1833751"/>
            <a:ext cx="366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38">
            <a:extLst>
              <a:ext uri="{FF2B5EF4-FFF2-40B4-BE49-F238E27FC236}">
                <a16:creationId xmlns:a16="http://schemas.microsoft.com/office/drawing/2014/main" id="{5F99C41D-D784-474B-94F5-AC461617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01" y="20122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4FBD0AA4-42C3-2B49-BDB1-0979DED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720" y="1587878"/>
            <a:ext cx="1700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propagation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Line 40">
            <a:extLst>
              <a:ext uri="{FF2B5EF4-FFF2-40B4-BE49-F238E27FC236}">
                <a16:creationId xmlns:a16="http://schemas.microsoft.com/office/drawing/2014/main" id="{7B62D1A5-A310-5848-8995-E8F4780C47C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73803" y="1831109"/>
            <a:ext cx="3191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 Box 43">
            <a:extLst>
              <a:ext uri="{FF2B5EF4-FFF2-40B4-BE49-F238E27FC236}">
                <a16:creationId xmlns:a16="http://schemas.microsoft.com/office/drawing/2014/main" id="{867387BA-39EC-9E4E-8BB0-480BC442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098" y="2729785"/>
            <a:ext cx="151182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nodal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processing</a:t>
            </a:r>
          </a:p>
        </p:txBody>
      </p:sp>
      <p:sp>
        <p:nvSpPr>
          <p:cNvPr id="88" name="Line 44">
            <a:extLst>
              <a:ext uri="{FF2B5EF4-FFF2-40B4-BE49-F238E27FC236}">
                <a16:creationId xmlns:a16="http://schemas.microsoft.com/office/drawing/2014/main" id="{CDB7B374-4A7A-E246-8D88-69216785D71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63541" y="2729991"/>
            <a:ext cx="8334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Line 45">
            <a:extLst>
              <a:ext uri="{FF2B5EF4-FFF2-40B4-BE49-F238E27FC236}">
                <a16:creationId xmlns:a16="http://schemas.microsoft.com/office/drawing/2014/main" id="{EDEDB796-E60B-E245-AAE8-8E7D4AD0954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959" y="2536110"/>
            <a:ext cx="3857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 Box 46">
            <a:extLst>
              <a:ext uri="{FF2B5EF4-FFF2-40B4-BE49-F238E27FC236}">
                <a16:creationId xmlns:a16="http://schemas.microsoft.com/office/drawing/2014/main" id="{EED5545D-BA61-2046-A423-41F4F0BC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969" y="2957464"/>
            <a:ext cx="1354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queueing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ACC9FCD3-B95B-4D4B-87FC-A93C4585FCF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892" y="2536110"/>
            <a:ext cx="595346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2521317A-C1CF-B84E-8D60-CC1E8C06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585728"/>
            <a:ext cx="6175328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nodal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queue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+ 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prop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" name="Line 25">
            <a:extLst>
              <a:ext uri="{FF2B5EF4-FFF2-40B4-BE49-F238E27FC236}">
                <a16:creationId xmlns:a16="http://schemas.microsoft.com/office/drawing/2014/main" id="{F5D3A1C5-3798-AA4A-9717-BC9CD2814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131" y="2323384"/>
            <a:ext cx="735346" cy="5499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499B4666-F248-7346-9FEA-7936F1E5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202" y="1974135"/>
            <a:ext cx="147646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33">
            <a:extLst>
              <a:ext uri="{FF2B5EF4-FFF2-40B4-BE49-F238E27FC236}">
                <a16:creationId xmlns:a16="http://schemas.microsoft.com/office/drawing/2014/main" id="{468D7A2B-9164-6E4A-96CE-D29F3704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88" y="1910635"/>
            <a:ext cx="2111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3AB8F241-2337-4244-89DF-4C80D59B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815" y="1467723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</a:t>
            </a: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68CF5C6F-336B-3C4A-90BF-D34A02874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58" y="2420223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</a:t>
            </a:r>
          </a:p>
        </p:txBody>
      </p:sp>
      <p:grpSp>
        <p:nvGrpSpPr>
          <p:cNvPr id="98" name="Group 66">
            <a:extLst>
              <a:ext uri="{FF2B5EF4-FFF2-40B4-BE49-F238E27FC236}">
                <a16:creationId xmlns:a16="http://schemas.microsoft.com/office/drawing/2014/main" id="{7A33E76B-0B7D-BD4C-95A3-F5F9B6632736}"/>
              </a:ext>
            </a:extLst>
          </p:cNvPr>
          <p:cNvGrpSpPr>
            <a:grpSpLocks/>
          </p:cNvGrpSpPr>
          <p:nvPr/>
        </p:nvGrpSpPr>
        <p:grpSpPr bwMode="auto">
          <a:xfrm>
            <a:off x="1923392" y="1467723"/>
            <a:ext cx="779505" cy="679450"/>
            <a:chOff x="-44" y="1473"/>
            <a:chExt cx="981" cy="1105"/>
          </a:xfrm>
        </p:grpSpPr>
        <p:pic>
          <p:nvPicPr>
            <p:cNvPr id="116" name="Picture 67" descr="desktop_computer_stylized_medium">
              <a:extLst>
                <a:ext uri="{FF2B5EF4-FFF2-40B4-BE49-F238E27FC236}">
                  <a16:creationId xmlns:a16="http://schemas.microsoft.com/office/drawing/2014/main" id="{388E3E99-7752-0140-B682-2CFDCCFD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233087D-1E28-874B-99E3-90A56E5DA7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roup 69">
            <a:extLst>
              <a:ext uri="{FF2B5EF4-FFF2-40B4-BE49-F238E27FC236}">
                <a16:creationId xmlns:a16="http://schemas.microsoft.com/office/drawing/2014/main" id="{53B22ADC-2C36-5141-AAAC-31B53FC8C1F4}"/>
              </a:ext>
            </a:extLst>
          </p:cNvPr>
          <p:cNvGrpSpPr>
            <a:grpSpLocks/>
          </p:cNvGrpSpPr>
          <p:nvPr/>
        </p:nvGrpSpPr>
        <p:grpSpPr bwMode="auto">
          <a:xfrm>
            <a:off x="1914200" y="2474691"/>
            <a:ext cx="779506" cy="679450"/>
            <a:chOff x="-44" y="1473"/>
            <a:chExt cx="981" cy="1105"/>
          </a:xfrm>
        </p:grpSpPr>
        <p:pic>
          <p:nvPicPr>
            <p:cNvPr id="114" name="Picture 70" descr="desktop_computer_stylized_medium">
              <a:extLst>
                <a:ext uri="{FF2B5EF4-FFF2-40B4-BE49-F238E27FC236}">
                  <a16:creationId xmlns:a16="http://schemas.microsoft.com/office/drawing/2014/main" id="{DA4C023E-F595-544A-9929-08480475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BD3780DD-1306-2540-89B8-0A42DEECFC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Text Box 41">
            <a:extLst>
              <a:ext uri="{FF2B5EF4-FFF2-40B4-BE49-F238E27FC236}">
                <a16:creationId xmlns:a16="http://schemas.microsoft.com/office/drawing/2014/main" id="{488CD73E-ECC7-E842-9578-1478C5F1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86" y="1145961"/>
            <a:ext cx="1768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transmission</a:t>
            </a:r>
          </a:p>
        </p:txBody>
      </p:sp>
      <p:sp>
        <p:nvSpPr>
          <p:cNvPr id="101" name="Line 42">
            <a:extLst>
              <a:ext uri="{FF2B5EF4-FFF2-40B4-BE49-F238E27FC236}">
                <a16:creationId xmlns:a16="http://schemas.microsoft.com/office/drawing/2014/main" id="{B22F26F3-A41E-8848-BDA7-FE528ACF22F9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725" y="1443910"/>
            <a:ext cx="52866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31">
            <a:extLst>
              <a:ext uri="{FF2B5EF4-FFF2-40B4-BE49-F238E27FC236}">
                <a16:creationId xmlns:a16="http://schemas.microsoft.com/office/drawing/2014/main" id="{9C43DB7F-CC6C-3D47-AEBE-0F3B6F74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441" y="2630267"/>
            <a:ext cx="139773" cy="18519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33">
            <a:extLst>
              <a:ext uri="{FF2B5EF4-FFF2-40B4-BE49-F238E27FC236}">
                <a16:creationId xmlns:a16="http://schemas.microsoft.com/office/drawing/2014/main" id="{1420A34E-BA5D-D248-8FAC-DCC28151F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771" y="2599885"/>
            <a:ext cx="219680" cy="161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58503-FA9B-1542-A0D6-E85B92D1E5BA}"/>
              </a:ext>
            </a:extLst>
          </p:cNvPr>
          <p:cNvCxnSpPr/>
          <p:nvPr/>
        </p:nvCxnSpPr>
        <p:spPr>
          <a:xfrm>
            <a:off x="4880582" y="2238559"/>
            <a:ext cx="3388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9D3C3B-F6BB-8747-AE74-C4B438FB99F4}"/>
              </a:ext>
            </a:extLst>
          </p:cNvPr>
          <p:cNvGrpSpPr/>
          <p:nvPr/>
        </p:nvGrpSpPr>
        <p:grpSpPr>
          <a:xfrm>
            <a:off x="7991017" y="1778258"/>
            <a:ext cx="1511352" cy="863670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D7E8999-C7DA-4C41-AF40-118E015147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FE0DA3-6E20-DC4B-8111-DD2816780A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7FD192-76B7-BB4E-8D74-8B6F33DBA7D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30CC598-6AE0-744A-9CEF-611CD26990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0B09B4D-82A4-6D4A-B104-F100560C449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CB1C4B0-5780-D24E-8D85-35BA5CE4255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A78B6DE2-15CA-DC49-A0BD-10E78562E1D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8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9345</TotalTime>
  <Words>2177</Words>
  <Application>Microsoft Office PowerPoint</Application>
  <PresentationFormat>Widescreen</PresentationFormat>
  <Paragraphs>393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Consolas</vt:lpstr>
      <vt:lpstr>Wingdings</vt:lpstr>
      <vt:lpstr>Office Theme</vt:lpstr>
      <vt:lpstr>Tutorial 2 CS335A</vt:lpstr>
      <vt:lpstr>Circuit Switching</vt:lpstr>
      <vt:lpstr>Packet Switching</vt:lpstr>
      <vt:lpstr>Packet switching versus Circuit switching</vt:lpstr>
      <vt:lpstr>Host: sends packets of data</vt:lpstr>
      <vt:lpstr>Packet-switching: store-and-forward</vt:lpstr>
      <vt:lpstr>Packet-switching: queueing</vt:lpstr>
      <vt:lpstr>Packet-switching: queueing</vt:lpstr>
      <vt:lpstr>Packet delay: four sources</vt:lpstr>
      <vt:lpstr>Packet delay: four sources</vt:lpstr>
      <vt:lpstr>Transmission vs Propagation Delay</vt:lpstr>
      <vt:lpstr>End to End Delay</vt:lpstr>
      <vt:lpstr>End to End Delay</vt:lpstr>
      <vt:lpstr>End to End Delay</vt:lpstr>
      <vt:lpstr>End to End Delay</vt:lpstr>
      <vt:lpstr>End to End Delay</vt:lpstr>
      <vt:lpstr>End to End Delay</vt:lpstr>
      <vt:lpstr>Throughput</vt:lpstr>
      <vt:lpstr>Throughput</vt:lpstr>
      <vt:lpstr>Throughput</vt:lpstr>
      <vt:lpstr>Throughput vs Bandwidth</vt:lpstr>
      <vt:lpstr>Throughput Example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yeet AE13</cp:lastModifiedBy>
  <cp:revision>184</cp:revision>
  <dcterms:created xsi:type="dcterms:W3CDTF">2020-01-18T07:24:59Z</dcterms:created>
  <dcterms:modified xsi:type="dcterms:W3CDTF">2025-10-05T15:16:51Z</dcterms:modified>
</cp:coreProperties>
</file>